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omments/comment1.xml" ContentType="application/vnd.openxmlformats-officedocument.presentationml.comments+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2"/>
  </p:sldMasterIdLst>
  <p:notesMasterIdLst>
    <p:notesMasterId r:id="rId36"/>
  </p:notesMasterIdLst>
  <p:handoutMasterIdLst>
    <p:handoutMasterId r:id="rId37"/>
  </p:handoutMasterIdLst>
  <p:sldIdLst>
    <p:sldId id="265" r:id="rId3"/>
    <p:sldId id="310" r:id="rId4"/>
    <p:sldId id="360" r:id="rId5"/>
    <p:sldId id="320" r:id="rId6"/>
    <p:sldId id="321" r:id="rId7"/>
    <p:sldId id="325" r:id="rId8"/>
    <p:sldId id="355" r:id="rId9"/>
    <p:sldId id="357" r:id="rId10"/>
    <p:sldId id="353" r:id="rId11"/>
    <p:sldId id="326" r:id="rId12"/>
    <p:sldId id="356" r:id="rId13"/>
    <p:sldId id="334" r:id="rId14"/>
    <p:sldId id="358" r:id="rId15"/>
    <p:sldId id="339" r:id="rId16"/>
    <p:sldId id="340" r:id="rId17"/>
    <p:sldId id="361" r:id="rId18"/>
    <p:sldId id="327" r:id="rId19"/>
    <p:sldId id="343" r:id="rId20"/>
    <p:sldId id="344" r:id="rId21"/>
    <p:sldId id="345" r:id="rId22"/>
    <p:sldId id="351" r:id="rId23"/>
    <p:sldId id="346" r:id="rId24"/>
    <p:sldId id="347" r:id="rId25"/>
    <p:sldId id="350" r:id="rId26"/>
    <p:sldId id="354" r:id="rId27"/>
    <p:sldId id="352" r:id="rId28"/>
    <p:sldId id="362" r:id="rId29"/>
    <p:sldId id="330" r:id="rId30"/>
    <p:sldId id="331" r:id="rId31"/>
    <p:sldId id="359" r:id="rId32"/>
    <p:sldId id="348" r:id="rId33"/>
    <p:sldId id="349" r:id="rId34"/>
    <p:sldId id="314" r:id="rId35"/>
  </p:sldIdLst>
  <p:sldSz cx="12188825" cy="6858000"/>
  <p:notesSz cx="6858000" cy="9144000"/>
  <p:custDataLst>
    <p:tags r:id="rId38"/>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39"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6"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29" autoAdjust="0"/>
  </p:normalViewPr>
  <p:slideViewPr>
    <p:cSldViewPr showGuides="1">
      <p:cViewPr varScale="1">
        <p:scale>
          <a:sx n="74" d="100"/>
          <a:sy n="74" d="100"/>
        </p:scale>
        <p:origin x="540" y="72"/>
      </p:cViewPr>
      <p:guideLst>
        <p:guide pos="3839"/>
        <p:guide orient="horz" pos="2160"/>
      </p:guideLst>
    </p:cSldViewPr>
  </p:slideViewPr>
  <p:outlineViewPr>
    <p:cViewPr>
      <p:scale>
        <a:sx n="33" d="100"/>
        <a:sy n="33" d="100"/>
      </p:scale>
      <p:origin x="0" y="0"/>
    </p:cViewPr>
  </p:outlineViewPr>
  <p:notesTextViewPr>
    <p:cViewPr>
      <p:scale>
        <a:sx n="3" d="2"/>
        <a:sy n="3" d="2"/>
      </p:scale>
      <p:origin x="0" y="0"/>
    </p:cViewPr>
  </p:notesTextViewPr>
  <p:notesViewPr>
    <p:cSldViewPr showGuides="1">
      <p:cViewPr varScale="1">
        <p:scale>
          <a:sx n="63" d="100"/>
          <a:sy n="63" d="100"/>
        </p:scale>
        <p:origin x="1986" y="10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commentAuthors" Target="commentAuthors.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tags" Target="tags/tag1.xml"/><Relationship Id="rId2" Type="http://schemas.openxmlformats.org/officeDocument/2006/relationships/slideMaster" Target="slideMasters/slideMaster1.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handoutMaster" Target="handoutMasters/handoutMaster1.xml"/><Relationship Id="rId40"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tableStyles" Target="tableStyles.xml"/></Relationships>
</file>

<file path=ppt/comments/comment1.xml><?xml version="1.0" encoding="utf-8"?>
<p:cmLst xmlns:a="http://schemas.openxmlformats.org/drawingml/2006/main" xmlns:r="http://schemas.openxmlformats.org/officeDocument/2006/relationships" xmlns:p="http://schemas.openxmlformats.org/presentationml/2006/main">
  <p:cm authorId="2" dt="2014-03-03T19:18:15.020" idx="6">
    <p:pos x="10" y="10"/>
    <p:text/>
    <p:extLst>
      <p:ext uri="{C676402C-5697-4E1C-873F-D02D1690AC5C}">
        <p15:threadingInfo xmlns:p15="http://schemas.microsoft.com/office/powerpoint/2012/main" timeZoneBias="300"/>
      </p:ext>
    </p:extLst>
  </p:cm>
</p: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A19C0C8-75FA-43EC-8DBE-C54A8455CEE1}" type="doc">
      <dgm:prSet loTypeId="urn:microsoft.com/office/officeart/2005/8/layout/cycle2" loCatId="cycle" qsTypeId="urn:microsoft.com/office/officeart/2005/8/quickstyle/simple1" qsCatId="simple" csTypeId="urn:microsoft.com/office/officeart/2005/8/colors/accent1_2" csCatId="accent1" phldr="1"/>
      <dgm:spPr/>
      <dgm:t>
        <a:bodyPr/>
        <a:lstStyle/>
        <a:p>
          <a:endParaRPr lang="en-US"/>
        </a:p>
      </dgm:t>
    </dgm:pt>
    <dgm:pt modelId="{B5CBAE4C-39CE-4BAF-B759-E40EE17D6544}">
      <dgm:prSet phldrT="[Text]"/>
      <dgm:spPr/>
      <dgm:t>
        <a:bodyPr/>
        <a:lstStyle/>
        <a:p>
          <a:r>
            <a:rPr lang="en-US" dirty="0" smtClean="0"/>
            <a:t>Client</a:t>
          </a:r>
          <a:endParaRPr lang="en-US" dirty="0"/>
        </a:p>
      </dgm:t>
    </dgm:pt>
    <dgm:pt modelId="{D074DEDF-8A29-4F74-854A-2FE594D58842}" type="parTrans" cxnId="{CFEA53E2-13F9-4947-8498-75F9A938A7C4}">
      <dgm:prSet/>
      <dgm:spPr/>
      <dgm:t>
        <a:bodyPr/>
        <a:lstStyle/>
        <a:p>
          <a:endParaRPr lang="en-US"/>
        </a:p>
      </dgm:t>
    </dgm:pt>
    <dgm:pt modelId="{709B3B39-CA8C-4FD9-A8C7-7BE15A0086B2}" type="sibTrans" cxnId="{CFEA53E2-13F9-4947-8498-75F9A938A7C4}">
      <dgm:prSet/>
      <dgm:spPr/>
      <dgm:t>
        <a:bodyPr/>
        <a:lstStyle/>
        <a:p>
          <a:endParaRPr lang="en-US"/>
        </a:p>
      </dgm:t>
    </dgm:pt>
    <dgm:pt modelId="{EF234302-DE04-481F-A36E-7285209F398A}">
      <dgm:prSet phldrT="[Text]"/>
      <dgm:spPr/>
      <dgm:t>
        <a:bodyPr/>
        <a:lstStyle/>
        <a:p>
          <a:r>
            <a:rPr lang="en-US" dirty="0" smtClean="0"/>
            <a:t>Query Engine</a:t>
          </a:r>
          <a:endParaRPr lang="en-US" dirty="0"/>
        </a:p>
      </dgm:t>
    </dgm:pt>
    <dgm:pt modelId="{EF6528D4-B63F-4254-9386-3EB1E6ED8D5E}" type="parTrans" cxnId="{185BFC97-1683-4101-AB1B-E987FDB73BE7}">
      <dgm:prSet/>
      <dgm:spPr/>
      <dgm:t>
        <a:bodyPr/>
        <a:lstStyle/>
        <a:p>
          <a:endParaRPr lang="en-US"/>
        </a:p>
      </dgm:t>
    </dgm:pt>
    <dgm:pt modelId="{12B9AB4E-B8DE-4FAE-BEEF-13EE57F34382}" type="sibTrans" cxnId="{185BFC97-1683-4101-AB1B-E987FDB73BE7}">
      <dgm:prSet/>
      <dgm:spPr/>
      <dgm:t>
        <a:bodyPr/>
        <a:lstStyle/>
        <a:p>
          <a:endParaRPr lang="en-US"/>
        </a:p>
      </dgm:t>
    </dgm:pt>
    <dgm:pt modelId="{DD99AA12-AE1E-4EA7-9975-484AF86EEE40}">
      <dgm:prSet phldrT="[Text]"/>
      <dgm:spPr/>
      <dgm:t>
        <a:bodyPr/>
        <a:lstStyle/>
        <a:p>
          <a:r>
            <a:rPr lang="en-US" dirty="0" smtClean="0"/>
            <a:t>Storage Engine</a:t>
          </a:r>
          <a:endParaRPr lang="en-US" dirty="0"/>
        </a:p>
      </dgm:t>
    </dgm:pt>
    <dgm:pt modelId="{3D634CA6-520B-4DC0-A8FA-938B8429C88C}" type="parTrans" cxnId="{A9D0F790-3536-46F2-816F-FB528C2784A6}">
      <dgm:prSet/>
      <dgm:spPr/>
      <dgm:t>
        <a:bodyPr/>
        <a:lstStyle/>
        <a:p>
          <a:endParaRPr lang="en-US"/>
        </a:p>
      </dgm:t>
    </dgm:pt>
    <dgm:pt modelId="{A4F0A193-B2A3-4D57-A8A5-E755FBDCDB29}" type="sibTrans" cxnId="{A9D0F790-3536-46F2-816F-FB528C2784A6}">
      <dgm:prSet/>
      <dgm:spPr/>
      <dgm:t>
        <a:bodyPr/>
        <a:lstStyle/>
        <a:p>
          <a:endParaRPr lang="en-US"/>
        </a:p>
      </dgm:t>
    </dgm:pt>
    <dgm:pt modelId="{7AA1DC13-913F-4A25-89F7-A245B5E3DC14}">
      <dgm:prSet phldrT="[Text]"/>
      <dgm:spPr/>
      <dgm:t>
        <a:bodyPr/>
        <a:lstStyle/>
        <a:p>
          <a:r>
            <a:rPr lang="en-US" dirty="0" smtClean="0"/>
            <a:t>Storage</a:t>
          </a:r>
        </a:p>
        <a:p>
          <a:r>
            <a:rPr lang="en-US" dirty="0" smtClean="0"/>
            <a:t>(RAM or HD)</a:t>
          </a:r>
          <a:endParaRPr lang="en-US" dirty="0"/>
        </a:p>
      </dgm:t>
    </dgm:pt>
    <dgm:pt modelId="{FCF7C296-9EFD-49C9-9615-CD23705B0A56}" type="parTrans" cxnId="{8B8E8298-9CA9-4348-AD66-C42F26A0C801}">
      <dgm:prSet/>
      <dgm:spPr/>
      <dgm:t>
        <a:bodyPr/>
        <a:lstStyle/>
        <a:p>
          <a:endParaRPr lang="en-US"/>
        </a:p>
      </dgm:t>
    </dgm:pt>
    <dgm:pt modelId="{AF72D7D7-3AFE-4417-B644-20B0000E6A12}" type="sibTrans" cxnId="{8B8E8298-9CA9-4348-AD66-C42F26A0C801}">
      <dgm:prSet/>
      <dgm:spPr/>
      <dgm:t>
        <a:bodyPr/>
        <a:lstStyle/>
        <a:p>
          <a:endParaRPr lang="en-US"/>
        </a:p>
      </dgm:t>
    </dgm:pt>
    <dgm:pt modelId="{B9F1E82F-6F8F-4C37-9F10-C69CAD355352}">
      <dgm:prSet phldrT="[Text]"/>
      <dgm:spPr/>
      <dgm:t>
        <a:bodyPr/>
        <a:lstStyle/>
        <a:p>
          <a:r>
            <a:rPr lang="en-US" dirty="0" smtClean="0"/>
            <a:t>Query Engine</a:t>
          </a:r>
          <a:endParaRPr lang="en-US" dirty="0"/>
        </a:p>
      </dgm:t>
    </dgm:pt>
    <dgm:pt modelId="{4C644132-92BD-4A7D-9AC8-6453960C0277}" type="parTrans" cxnId="{B1A30EBD-9F34-4A0E-955A-2D7DD8CD0000}">
      <dgm:prSet/>
      <dgm:spPr/>
      <dgm:t>
        <a:bodyPr/>
        <a:lstStyle/>
        <a:p>
          <a:endParaRPr lang="en-US"/>
        </a:p>
      </dgm:t>
    </dgm:pt>
    <dgm:pt modelId="{7B93658C-8A58-4FCE-AB94-D51081BF9D1E}" type="sibTrans" cxnId="{B1A30EBD-9F34-4A0E-955A-2D7DD8CD0000}">
      <dgm:prSet/>
      <dgm:spPr/>
      <dgm:t>
        <a:bodyPr/>
        <a:lstStyle/>
        <a:p>
          <a:endParaRPr lang="en-US"/>
        </a:p>
      </dgm:t>
    </dgm:pt>
    <dgm:pt modelId="{482ADDA1-499A-420F-9F1C-40249D51E811}" type="pres">
      <dgm:prSet presAssocID="{4A19C0C8-75FA-43EC-8DBE-C54A8455CEE1}" presName="cycle" presStyleCnt="0">
        <dgm:presLayoutVars>
          <dgm:dir/>
          <dgm:resizeHandles val="exact"/>
        </dgm:presLayoutVars>
      </dgm:prSet>
      <dgm:spPr/>
      <dgm:t>
        <a:bodyPr/>
        <a:lstStyle/>
        <a:p>
          <a:endParaRPr lang="en-US"/>
        </a:p>
      </dgm:t>
    </dgm:pt>
    <dgm:pt modelId="{EA0D3AEA-EA54-4C77-A853-E04B8B9057B5}" type="pres">
      <dgm:prSet presAssocID="{B5CBAE4C-39CE-4BAF-B759-E40EE17D6544}" presName="node" presStyleLbl="node1" presStyleIdx="0" presStyleCnt="5">
        <dgm:presLayoutVars>
          <dgm:bulletEnabled val="1"/>
        </dgm:presLayoutVars>
      </dgm:prSet>
      <dgm:spPr/>
      <dgm:t>
        <a:bodyPr/>
        <a:lstStyle/>
        <a:p>
          <a:endParaRPr lang="en-US"/>
        </a:p>
      </dgm:t>
    </dgm:pt>
    <dgm:pt modelId="{24638F22-518F-4C4A-AA48-FE9EDA45DB2F}" type="pres">
      <dgm:prSet presAssocID="{709B3B39-CA8C-4FD9-A8C7-7BE15A0086B2}" presName="sibTrans" presStyleLbl="sibTrans2D1" presStyleIdx="0" presStyleCnt="5"/>
      <dgm:spPr/>
      <dgm:t>
        <a:bodyPr/>
        <a:lstStyle/>
        <a:p>
          <a:endParaRPr lang="en-US"/>
        </a:p>
      </dgm:t>
    </dgm:pt>
    <dgm:pt modelId="{E2A610A6-23A5-46DD-A704-E42AF54381AE}" type="pres">
      <dgm:prSet presAssocID="{709B3B39-CA8C-4FD9-A8C7-7BE15A0086B2}" presName="connectorText" presStyleLbl="sibTrans2D1" presStyleIdx="0" presStyleCnt="5"/>
      <dgm:spPr/>
      <dgm:t>
        <a:bodyPr/>
        <a:lstStyle/>
        <a:p>
          <a:endParaRPr lang="en-US"/>
        </a:p>
      </dgm:t>
    </dgm:pt>
    <dgm:pt modelId="{08DAE50A-0270-429E-ACBF-45DC8D8B16E7}" type="pres">
      <dgm:prSet presAssocID="{EF234302-DE04-481F-A36E-7285209F398A}" presName="node" presStyleLbl="node1" presStyleIdx="1" presStyleCnt="5">
        <dgm:presLayoutVars>
          <dgm:bulletEnabled val="1"/>
        </dgm:presLayoutVars>
      </dgm:prSet>
      <dgm:spPr/>
      <dgm:t>
        <a:bodyPr/>
        <a:lstStyle/>
        <a:p>
          <a:endParaRPr lang="en-US"/>
        </a:p>
      </dgm:t>
    </dgm:pt>
    <dgm:pt modelId="{9F25FCC7-1D11-451B-A039-737C80E7270E}" type="pres">
      <dgm:prSet presAssocID="{12B9AB4E-B8DE-4FAE-BEEF-13EE57F34382}" presName="sibTrans" presStyleLbl="sibTrans2D1" presStyleIdx="1" presStyleCnt="5"/>
      <dgm:spPr/>
      <dgm:t>
        <a:bodyPr/>
        <a:lstStyle/>
        <a:p>
          <a:endParaRPr lang="en-US"/>
        </a:p>
      </dgm:t>
    </dgm:pt>
    <dgm:pt modelId="{78437A3B-CCF4-4803-9E44-B32F73AC7739}" type="pres">
      <dgm:prSet presAssocID="{12B9AB4E-B8DE-4FAE-BEEF-13EE57F34382}" presName="connectorText" presStyleLbl="sibTrans2D1" presStyleIdx="1" presStyleCnt="5"/>
      <dgm:spPr/>
      <dgm:t>
        <a:bodyPr/>
        <a:lstStyle/>
        <a:p>
          <a:endParaRPr lang="en-US"/>
        </a:p>
      </dgm:t>
    </dgm:pt>
    <dgm:pt modelId="{3EC45BA2-28A3-4E05-BB73-D5DF6EC03896}" type="pres">
      <dgm:prSet presAssocID="{DD99AA12-AE1E-4EA7-9975-484AF86EEE40}" presName="node" presStyleLbl="node1" presStyleIdx="2" presStyleCnt="5">
        <dgm:presLayoutVars>
          <dgm:bulletEnabled val="1"/>
        </dgm:presLayoutVars>
      </dgm:prSet>
      <dgm:spPr/>
      <dgm:t>
        <a:bodyPr/>
        <a:lstStyle/>
        <a:p>
          <a:endParaRPr lang="en-US"/>
        </a:p>
      </dgm:t>
    </dgm:pt>
    <dgm:pt modelId="{F45F3FD1-B341-4442-8211-6FC053B61CA5}" type="pres">
      <dgm:prSet presAssocID="{A4F0A193-B2A3-4D57-A8A5-E755FBDCDB29}" presName="sibTrans" presStyleLbl="sibTrans2D1" presStyleIdx="2" presStyleCnt="5"/>
      <dgm:spPr/>
      <dgm:t>
        <a:bodyPr/>
        <a:lstStyle/>
        <a:p>
          <a:endParaRPr lang="en-US"/>
        </a:p>
      </dgm:t>
    </dgm:pt>
    <dgm:pt modelId="{E24BC45E-C723-4F71-A743-7BC583D4CC48}" type="pres">
      <dgm:prSet presAssocID="{A4F0A193-B2A3-4D57-A8A5-E755FBDCDB29}" presName="connectorText" presStyleLbl="sibTrans2D1" presStyleIdx="2" presStyleCnt="5"/>
      <dgm:spPr/>
      <dgm:t>
        <a:bodyPr/>
        <a:lstStyle/>
        <a:p>
          <a:endParaRPr lang="en-US"/>
        </a:p>
      </dgm:t>
    </dgm:pt>
    <dgm:pt modelId="{2EA9B182-869B-404A-BB43-EA2976A29748}" type="pres">
      <dgm:prSet presAssocID="{7AA1DC13-913F-4A25-89F7-A245B5E3DC14}" presName="node" presStyleLbl="node1" presStyleIdx="3" presStyleCnt="5">
        <dgm:presLayoutVars>
          <dgm:bulletEnabled val="1"/>
        </dgm:presLayoutVars>
      </dgm:prSet>
      <dgm:spPr/>
      <dgm:t>
        <a:bodyPr/>
        <a:lstStyle/>
        <a:p>
          <a:endParaRPr lang="en-US"/>
        </a:p>
      </dgm:t>
    </dgm:pt>
    <dgm:pt modelId="{A65DFABB-CBFE-429B-BF87-B3F48F7F3EB0}" type="pres">
      <dgm:prSet presAssocID="{AF72D7D7-3AFE-4417-B644-20B0000E6A12}" presName="sibTrans" presStyleLbl="sibTrans2D1" presStyleIdx="3" presStyleCnt="5"/>
      <dgm:spPr/>
      <dgm:t>
        <a:bodyPr/>
        <a:lstStyle/>
        <a:p>
          <a:endParaRPr lang="en-US"/>
        </a:p>
      </dgm:t>
    </dgm:pt>
    <dgm:pt modelId="{952EE918-675D-4261-8919-A85D2E64C9C2}" type="pres">
      <dgm:prSet presAssocID="{AF72D7D7-3AFE-4417-B644-20B0000E6A12}" presName="connectorText" presStyleLbl="sibTrans2D1" presStyleIdx="3" presStyleCnt="5"/>
      <dgm:spPr/>
      <dgm:t>
        <a:bodyPr/>
        <a:lstStyle/>
        <a:p>
          <a:endParaRPr lang="en-US"/>
        </a:p>
      </dgm:t>
    </dgm:pt>
    <dgm:pt modelId="{1A45B6D8-0643-49E1-BC8E-5B2F3953ADBD}" type="pres">
      <dgm:prSet presAssocID="{B9F1E82F-6F8F-4C37-9F10-C69CAD355352}" presName="node" presStyleLbl="node1" presStyleIdx="4" presStyleCnt="5">
        <dgm:presLayoutVars>
          <dgm:bulletEnabled val="1"/>
        </dgm:presLayoutVars>
      </dgm:prSet>
      <dgm:spPr/>
      <dgm:t>
        <a:bodyPr/>
        <a:lstStyle/>
        <a:p>
          <a:endParaRPr lang="en-US"/>
        </a:p>
      </dgm:t>
    </dgm:pt>
    <dgm:pt modelId="{3F3C8DE8-787D-440D-BB01-BD870BA09772}" type="pres">
      <dgm:prSet presAssocID="{7B93658C-8A58-4FCE-AB94-D51081BF9D1E}" presName="sibTrans" presStyleLbl="sibTrans2D1" presStyleIdx="4" presStyleCnt="5"/>
      <dgm:spPr/>
      <dgm:t>
        <a:bodyPr/>
        <a:lstStyle/>
        <a:p>
          <a:endParaRPr lang="en-US"/>
        </a:p>
      </dgm:t>
    </dgm:pt>
    <dgm:pt modelId="{FE482037-8561-47FF-A0FA-BBBE8A201F8F}" type="pres">
      <dgm:prSet presAssocID="{7B93658C-8A58-4FCE-AB94-D51081BF9D1E}" presName="connectorText" presStyleLbl="sibTrans2D1" presStyleIdx="4" presStyleCnt="5"/>
      <dgm:spPr/>
      <dgm:t>
        <a:bodyPr/>
        <a:lstStyle/>
        <a:p>
          <a:endParaRPr lang="en-US"/>
        </a:p>
      </dgm:t>
    </dgm:pt>
  </dgm:ptLst>
  <dgm:cxnLst>
    <dgm:cxn modelId="{64F77E6E-666B-49B2-AEE0-7E77B8CB32F2}" type="presOf" srcId="{DD99AA12-AE1E-4EA7-9975-484AF86EEE40}" destId="{3EC45BA2-28A3-4E05-BB73-D5DF6EC03896}" srcOrd="0" destOrd="0" presId="urn:microsoft.com/office/officeart/2005/8/layout/cycle2"/>
    <dgm:cxn modelId="{A7879820-6DC8-414B-B179-4AACCC696214}" type="presOf" srcId="{B9F1E82F-6F8F-4C37-9F10-C69CAD355352}" destId="{1A45B6D8-0643-49E1-BC8E-5B2F3953ADBD}" srcOrd="0" destOrd="0" presId="urn:microsoft.com/office/officeart/2005/8/layout/cycle2"/>
    <dgm:cxn modelId="{8007BBD9-91C9-4252-87E9-94861CF70222}" type="presOf" srcId="{7B93658C-8A58-4FCE-AB94-D51081BF9D1E}" destId="{3F3C8DE8-787D-440D-BB01-BD870BA09772}" srcOrd="0" destOrd="0" presId="urn:microsoft.com/office/officeart/2005/8/layout/cycle2"/>
    <dgm:cxn modelId="{3881A50D-2F87-486A-A6CB-C91AA6E1CFB7}" type="presOf" srcId="{B5CBAE4C-39CE-4BAF-B759-E40EE17D6544}" destId="{EA0D3AEA-EA54-4C77-A853-E04B8B9057B5}" srcOrd="0" destOrd="0" presId="urn:microsoft.com/office/officeart/2005/8/layout/cycle2"/>
    <dgm:cxn modelId="{602615F0-BC13-493E-B0DE-B68F1F888B06}" type="presOf" srcId="{7B93658C-8A58-4FCE-AB94-D51081BF9D1E}" destId="{FE482037-8561-47FF-A0FA-BBBE8A201F8F}" srcOrd="1" destOrd="0" presId="urn:microsoft.com/office/officeart/2005/8/layout/cycle2"/>
    <dgm:cxn modelId="{76E4E4F4-6B29-4365-BA6A-000BDA4A76BE}" type="presOf" srcId="{12B9AB4E-B8DE-4FAE-BEEF-13EE57F34382}" destId="{78437A3B-CCF4-4803-9E44-B32F73AC7739}" srcOrd="1" destOrd="0" presId="urn:microsoft.com/office/officeart/2005/8/layout/cycle2"/>
    <dgm:cxn modelId="{DF7C6E11-5824-403B-AAAA-2E6DECE1510A}" type="presOf" srcId="{AF72D7D7-3AFE-4417-B644-20B0000E6A12}" destId="{A65DFABB-CBFE-429B-BF87-B3F48F7F3EB0}" srcOrd="0" destOrd="0" presId="urn:microsoft.com/office/officeart/2005/8/layout/cycle2"/>
    <dgm:cxn modelId="{66F3D242-4D24-4CB7-B69E-9A584B6EE2E5}" type="presOf" srcId="{7AA1DC13-913F-4A25-89F7-A245B5E3DC14}" destId="{2EA9B182-869B-404A-BB43-EA2976A29748}" srcOrd="0" destOrd="0" presId="urn:microsoft.com/office/officeart/2005/8/layout/cycle2"/>
    <dgm:cxn modelId="{7F644CE6-8F8B-4973-840D-FE386AC64157}" type="presOf" srcId="{A4F0A193-B2A3-4D57-A8A5-E755FBDCDB29}" destId="{F45F3FD1-B341-4442-8211-6FC053B61CA5}" srcOrd="0" destOrd="0" presId="urn:microsoft.com/office/officeart/2005/8/layout/cycle2"/>
    <dgm:cxn modelId="{9CC9D8FF-D7B3-4677-A5AC-60F093416650}" type="presOf" srcId="{709B3B39-CA8C-4FD9-A8C7-7BE15A0086B2}" destId="{24638F22-518F-4C4A-AA48-FE9EDA45DB2F}" srcOrd="0" destOrd="0" presId="urn:microsoft.com/office/officeart/2005/8/layout/cycle2"/>
    <dgm:cxn modelId="{CFEA53E2-13F9-4947-8498-75F9A938A7C4}" srcId="{4A19C0C8-75FA-43EC-8DBE-C54A8455CEE1}" destId="{B5CBAE4C-39CE-4BAF-B759-E40EE17D6544}" srcOrd="0" destOrd="0" parTransId="{D074DEDF-8A29-4F74-854A-2FE594D58842}" sibTransId="{709B3B39-CA8C-4FD9-A8C7-7BE15A0086B2}"/>
    <dgm:cxn modelId="{03AADC48-89C4-4521-B4BB-7EEB5C01394D}" type="presOf" srcId="{EF234302-DE04-481F-A36E-7285209F398A}" destId="{08DAE50A-0270-429E-ACBF-45DC8D8B16E7}" srcOrd="0" destOrd="0" presId="urn:microsoft.com/office/officeart/2005/8/layout/cycle2"/>
    <dgm:cxn modelId="{A9D0F790-3536-46F2-816F-FB528C2784A6}" srcId="{4A19C0C8-75FA-43EC-8DBE-C54A8455CEE1}" destId="{DD99AA12-AE1E-4EA7-9975-484AF86EEE40}" srcOrd="2" destOrd="0" parTransId="{3D634CA6-520B-4DC0-A8FA-938B8429C88C}" sibTransId="{A4F0A193-B2A3-4D57-A8A5-E755FBDCDB29}"/>
    <dgm:cxn modelId="{8272423D-CB9B-445C-B7AF-6AB6D747982F}" type="presOf" srcId="{4A19C0C8-75FA-43EC-8DBE-C54A8455CEE1}" destId="{482ADDA1-499A-420F-9F1C-40249D51E811}" srcOrd="0" destOrd="0" presId="urn:microsoft.com/office/officeart/2005/8/layout/cycle2"/>
    <dgm:cxn modelId="{185BFC97-1683-4101-AB1B-E987FDB73BE7}" srcId="{4A19C0C8-75FA-43EC-8DBE-C54A8455CEE1}" destId="{EF234302-DE04-481F-A36E-7285209F398A}" srcOrd="1" destOrd="0" parTransId="{EF6528D4-B63F-4254-9386-3EB1E6ED8D5E}" sibTransId="{12B9AB4E-B8DE-4FAE-BEEF-13EE57F34382}"/>
    <dgm:cxn modelId="{D032DF0A-0C17-475C-9599-10BF37C21D73}" type="presOf" srcId="{AF72D7D7-3AFE-4417-B644-20B0000E6A12}" destId="{952EE918-675D-4261-8919-A85D2E64C9C2}" srcOrd="1" destOrd="0" presId="urn:microsoft.com/office/officeart/2005/8/layout/cycle2"/>
    <dgm:cxn modelId="{8E3052F0-BE65-4706-9EA9-61CD8E7042D4}" type="presOf" srcId="{709B3B39-CA8C-4FD9-A8C7-7BE15A0086B2}" destId="{E2A610A6-23A5-46DD-A704-E42AF54381AE}" srcOrd="1" destOrd="0" presId="urn:microsoft.com/office/officeart/2005/8/layout/cycle2"/>
    <dgm:cxn modelId="{8B8E8298-9CA9-4348-AD66-C42F26A0C801}" srcId="{4A19C0C8-75FA-43EC-8DBE-C54A8455CEE1}" destId="{7AA1DC13-913F-4A25-89F7-A245B5E3DC14}" srcOrd="3" destOrd="0" parTransId="{FCF7C296-9EFD-49C9-9615-CD23705B0A56}" sibTransId="{AF72D7D7-3AFE-4417-B644-20B0000E6A12}"/>
    <dgm:cxn modelId="{9CB668A5-2C64-44F0-9572-9CB14DE69698}" type="presOf" srcId="{A4F0A193-B2A3-4D57-A8A5-E755FBDCDB29}" destId="{E24BC45E-C723-4F71-A743-7BC583D4CC48}" srcOrd="1" destOrd="0" presId="urn:microsoft.com/office/officeart/2005/8/layout/cycle2"/>
    <dgm:cxn modelId="{34AF1107-4B9E-4062-82FB-2C5C0190A056}" type="presOf" srcId="{12B9AB4E-B8DE-4FAE-BEEF-13EE57F34382}" destId="{9F25FCC7-1D11-451B-A039-737C80E7270E}" srcOrd="0" destOrd="0" presId="urn:microsoft.com/office/officeart/2005/8/layout/cycle2"/>
    <dgm:cxn modelId="{B1A30EBD-9F34-4A0E-955A-2D7DD8CD0000}" srcId="{4A19C0C8-75FA-43EC-8DBE-C54A8455CEE1}" destId="{B9F1E82F-6F8F-4C37-9F10-C69CAD355352}" srcOrd="4" destOrd="0" parTransId="{4C644132-92BD-4A7D-9AC8-6453960C0277}" sibTransId="{7B93658C-8A58-4FCE-AB94-D51081BF9D1E}"/>
    <dgm:cxn modelId="{0C7E5A53-BA2F-45AE-9FC6-1ECAD3812D96}" type="presParOf" srcId="{482ADDA1-499A-420F-9F1C-40249D51E811}" destId="{EA0D3AEA-EA54-4C77-A853-E04B8B9057B5}" srcOrd="0" destOrd="0" presId="urn:microsoft.com/office/officeart/2005/8/layout/cycle2"/>
    <dgm:cxn modelId="{4FD6C6F4-3EF1-4617-8C22-D3CD8D97A2D8}" type="presParOf" srcId="{482ADDA1-499A-420F-9F1C-40249D51E811}" destId="{24638F22-518F-4C4A-AA48-FE9EDA45DB2F}" srcOrd="1" destOrd="0" presId="urn:microsoft.com/office/officeart/2005/8/layout/cycle2"/>
    <dgm:cxn modelId="{C6E5D275-4114-48AA-B1F7-954FC81E224F}" type="presParOf" srcId="{24638F22-518F-4C4A-AA48-FE9EDA45DB2F}" destId="{E2A610A6-23A5-46DD-A704-E42AF54381AE}" srcOrd="0" destOrd="0" presId="urn:microsoft.com/office/officeart/2005/8/layout/cycle2"/>
    <dgm:cxn modelId="{517D9387-F0CE-4088-98E9-377B734EA331}" type="presParOf" srcId="{482ADDA1-499A-420F-9F1C-40249D51E811}" destId="{08DAE50A-0270-429E-ACBF-45DC8D8B16E7}" srcOrd="2" destOrd="0" presId="urn:microsoft.com/office/officeart/2005/8/layout/cycle2"/>
    <dgm:cxn modelId="{12378519-BCC9-4E60-BB38-BDF6755E42C7}" type="presParOf" srcId="{482ADDA1-499A-420F-9F1C-40249D51E811}" destId="{9F25FCC7-1D11-451B-A039-737C80E7270E}" srcOrd="3" destOrd="0" presId="urn:microsoft.com/office/officeart/2005/8/layout/cycle2"/>
    <dgm:cxn modelId="{4159CA3B-4474-46AA-9151-8C0BD93A09DF}" type="presParOf" srcId="{9F25FCC7-1D11-451B-A039-737C80E7270E}" destId="{78437A3B-CCF4-4803-9E44-B32F73AC7739}" srcOrd="0" destOrd="0" presId="urn:microsoft.com/office/officeart/2005/8/layout/cycle2"/>
    <dgm:cxn modelId="{34EBAD77-B1CC-4A16-ADF8-52E2E0DB1F58}" type="presParOf" srcId="{482ADDA1-499A-420F-9F1C-40249D51E811}" destId="{3EC45BA2-28A3-4E05-BB73-D5DF6EC03896}" srcOrd="4" destOrd="0" presId="urn:microsoft.com/office/officeart/2005/8/layout/cycle2"/>
    <dgm:cxn modelId="{A3F32D3E-096B-47DD-8620-AC3894B2279B}" type="presParOf" srcId="{482ADDA1-499A-420F-9F1C-40249D51E811}" destId="{F45F3FD1-B341-4442-8211-6FC053B61CA5}" srcOrd="5" destOrd="0" presId="urn:microsoft.com/office/officeart/2005/8/layout/cycle2"/>
    <dgm:cxn modelId="{EF996443-4D26-4E51-B431-857FED97DD8A}" type="presParOf" srcId="{F45F3FD1-B341-4442-8211-6FC053B61CA5}" destId="{E24BC45E-C723-4F71-A743-7BC583D4CC48}" srcOrd="0" destOrd="0" presId="urn:microsoft.com/office/officeart/2005/8/layout/cycle2"/>
    <dgm:cxn modelId="{DC98394E-6FAE-48EC-A84D-50AAEC4CA62C}" type="presParOf" srcId="{482ADDA1-499A-420F-9F1C-40249D51E811}" destId="{2EA9B182-869B-404A-BB43-EA2976A29748}" srcOrd="6" destOrd="0" presId="urn:microsoft.com/office/officeart/2005/8/layout/cycle2"/>
    <dgm:cxn modelId="{18568EBB-CEAA-4BA0-A4BA-9DD544A6CFDC}" type="presParOf" srcId="{482ADDA1-499A-420F-9F1C-40249D51E811}" destId="{A65DFABB-CBFE-429B-BF87-B3F48F7F3EB0}" srcOrd="7" destOrd="0" presId="urn:microsoft.com/office/officeart/2005/8/layout/cycle2"/>
    <dgm:cxn modelId="{DAA9EA2D-9AE3-4490-9F8A-4845332134E3}" type="presParOf" srcId="{A65DFABB-CBFE-429B-BF87-B3F48F7F3EB0}" destId="{952EE918-675D-4261-8919-A85D2E64C9C2}" srcOrd="0" destOrd="0" presId="urn:microsoft.com/office/officeart/2005/8/layout/cycle2"/>
    <dgm:cxn modelId="{1E87A75E-3E92-47BA-A894-A19DC0A28338}" type="presParOf" srcId="{482ADDA1-499A-420F-9F1C-40249D51E811}" destId="{1A45B6D8-0643-49E1-BC8E-5B2F3953ADBD}" srcOrd="8" destOrd="0" presId="urn:microsoft.com/office/officeart/2005/8/layout/cycle2"/>
    <dgm:cxn modelId="{94AD125C-772A-4C9F-AECF-F6715034FAEA}" type="presParOf" srcId="{482ADDA1-499A-420F-9F1C-40249D51E811}" destId="{3F3C8DE8-787D-440D-BB01-BD870BA09772}" srcOrd="9" destOrd="0" presId="urn:microsoft.com/office/officeart/2005/8/layout/cycle2"/>
    <dgm:cxn modelId="{FAA53DA6-E650-43D6-AD40-F05CA72500CF}" type="presParOf" srcId="{3F3C8DE8-787D-440D-BB01-BD870BA09772}" destId="{FE482037-8561-47FF-A0FA-BBBE8A201F8F}" srcOrd="0" destOrd="0" presId="urn:microsoft.com/office/officeart/2005/8/layout/cycle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B90373D-3394-4C06-8ECE-1F60AB88C7D2}" type="doc">
      <dgm:prSet loTypeId="urn:diagrams.loki3.com/BracketList" loCatId="list" qsTypeId="urn:microsoft.com/office/officeart/2005/8/quickstyle/simple1" qsCatId="simple" csTypeId="urn:microsoft.com/office/officeart/2005/8/colors/accent1_2" csCatId="accent1" phldr="1"/>
      <dgm:spPr/>
      <dgm:t>
        <a:bodyPr/>
        <a:lstStyle/>
        <a:p>
          <a:endParaRPr lang="en-US"/>
        </a:p>
      </dgm:t>
    </dgm:pt>
    <dgm:pt modelId="{7DE8749B-D083-46FF-A2C1-F28001621565}">
      <dgm:prSet phldrT="[Text]"/>
      <dgm:spPr/>
      <dgm:t>
        <a:bodyPr/>
        <a:lstStyle/>
        <a:p>
          <a:r>
            <a:rPr lang="en-US" dirty="0" smtClean="0"/>
            <a:t>Partition1</a:t>
          </a:r>
          <a:endParaRPr lang="en-US" dirty="0"/>
        </a:p>
      </dgm:t>
    </dgm:pt>
    <dgm:pt modelId="{D3761EA2-43C6-4702-9CBD-AAC6A30C6FB7}" type="parTrans" cxnId="{66444FEF-DF17-40A5-BCF9-7C3C607E96D5}">
      <dgm:prSet/>
      <dgm:spPr/>
      <dgm:t>
        <a:bodyPr/>
        <a:lstStyle/>
        <a:p>
          <a:endParaRPr lang="en-US"/>
        </a:p>
      </dgm:t>
    </dgm:pt>
    <dgm:pt modelId="{710B72C1-088D-47A4-8612-99CD0991989B}" type="sibTrans" cxnId="{66444FEF-DF17-40A5-BCF9-7C3C607E96D5}">
      <dgm:prSet/>
      <dgm:spPr/>
      <dgm:t>
        <a:bodyPr/>
        <a:lstStyle/>
        <a:p>
          <a:endParaRPr lang="en-US"/>
        </a:p>
      </dgm:t>
    </dgm:pt>
    <dgm:pt modelId="{74E95C44-105A-47A3-A63F-1EA102C96B54}">
      <dgm:prSet phldrT="[Text]"/>
      <dgm:spPr/>
      <dgm:t>
        <a:bodyPr/>
        <a:lstStyle/>
        <a:p>
          <a:r>
            <a:rPr lang="en-US" dirty="0" smtClean="0"/>
            <a:t> </a:t>
          </a:r>
          <a:endParaRPr lang="en-US" dirty="0"/>
        </a:p>
      </dgm:t>
    </dgm:pt>
    <dgm:pt modelId="{8014D1CA-0632-48F0-9D47-D9D309679EAA}" type="parTrans" cxnId="{ADCC708D-9604-44DD-8DE6-A59A5310B534}">
      <dgm:prSet/>
      <dgm:spPr/>
      <dgm:t>
        <a:bodyPr/>
        <a:lstStyle/>
        <a:p>
          <a:endParaRPr lang="en-US"/>
        </a:p>
      </dgm:t>
    </dgm:pt>
    <dgm:pt modelId="{A2883715-E2A3-4081-B4EC-37EA44D07D35}" type="sibTrans" cxnId="{ADCC708D-9604-44DD-8DE6-A59A5310B534}">
      <dgm:prSet/>
      <dgm:spPr/>
      <dgm:t>
        <a:bodyPr/>
        <a:lstStyle/>
        <a:p>
          <a:endParaRPr lang="en-US"/>
        </a:p>
      </dgm:t>
    </dgm:pt>
    <dgm:pt modelId="{F65507E6-FFB0-438C-A784-CBEEA8D78AF5}" type="pres">
      <dgm:prSet presAssocID="{DB90373D-3394-4C06-8ECE-1F60AB88C7D2}" presName="Name0" presStyleCnt="0">
        <dgm:presLayoutVars>
          <dgm:dir/>
          <dgm:animLvl val="lvl"/>
          <dgm:resizeHandles val="exact"/>
        </dgm:presLayoutVars>
      </dgm:prSet>
      <dgm:spPr/>
      <dgm:t>
        <a:bodyPr/>
        <a:lstStyle/>
        <a:p>
          <a:endParaRPr lang="en-US"/>
        </a:p>
      </dgm:t>
    </dgm:pt>
    <dgm:pt modelId="{96C2F41F-6432-42E2-97F2-B053AC26C70F}" type="pres">
      <dgm:prSet presAssocID="{7DE8749B-D083-46FF-A2C1-F28001621565}" presName="linNode" presStyleCnt="0"/>
      <dgm:spPr/>
    </dgm:pt>
    <dgm:pt modelId="{B9FF39D2-246E-4FCF-9E1F-D54C3A99F13F}" type="pres">
      <dgm:prSet presAssocID="{7DE8749B-D083-46FF-A2C1-F28001621565}" presName="parTx" presStyleLbl="revTx" presStyleIdx="0" presStyleCnt="1">
        <dgm:presLayoutVars>
          <dgm:chMax val="1"/>
          <dgm:bulletEnabled val="1"/>
        </dgm:presLayoutVars>
      </dgm:prSet>
      <dgm:spPr/>
      <dgm:t>
        <a:bodyPr/>
        <a:lstStyle/>
        <a:p>
          <a:endParaRPr lang="en-US"/>
        </a:p>
      </dgm:t>
    </dgm:pt>
    <dgm:pt modelId="{56206FB7-601F-4C66-9EB7-0F97EF4A13BE}" type="pres">
      <dgm:prSet presAssocID="{7DE8749B-D083-46FF-A2C1-F28001621565}" presName="bracket" presStyleLbl="parChTrans1D1" presStyleIdx="0" presStyleCnt="1"/>
      <dgm:spPr/>
    </dgm:pt>
    <dgm:pt modelId="{FC962D32-4F0F-4BC1-9FFD-9CAEF5952400}" type="pres">
      <dgm:prSet presAssocID="{7DE8749B-D083-46FF-A2C1-F28001621565}" presName="spH" presStyleCnt="0"/>
      <dgm:spPr/>
    </dgm:pt>
    <dgm:pt modelId="{F7478808-3715-4899-8B50-CA7E5A3B39F3}" type="pres">
      <dgm:prSet presAssocID="{7DE8749B-D083-46FF-A2C1-F28001621565}" presName="desTx" presStyleLbl="node1" presStyleIdx="0" presStyleCnt="1" custScaleY="203618">
        <dgm:presLayoutVars>
          <dgm:bulletEnabled val="1"/>
        </dgm:presLayoutVars>
      </dgm:prSet>
      <dgm:spPr/>
      <dgm:t>
        <a:bodyPr/>
        <a:lstStyle/>
        <a:p>
          <a:endParaRPr lang="en-US"/>
        </a:p>
      </dgm:t>
    </dgm:pt>
  </dgm:ptLst>
  <dgm:cxnLst>
    <dgm:cxn modelId="{851907BD-9D12-4066-9F13-BAEBC17908BF}" type="presOf" srcId="{74E95C44-105A-47A3-A63F-1EA102C96B54}" destId="{F7478808-3715-4899-8B50-CA7E5A3B39F3}" srcOrd="0" destOrd="0" presId="urn:diagrams.loki3.com/BracketList"/>
    <dgm:cxn modelId="{ADCC708D-9604-44DD-8DE6-A59A5310B534}" srcId="{7DE8749B-D083-46FF-A2C1-F28001621565}" destId="{74E95C44-105A-47A3-A63F-1EA102C96B54}" srcOrd="0" destOrd="0" parTransId="{8014D1CA-0632-48F0-9D47-D9D309679EAA}" sibTransId="{A2883715-E2A3-4081-B4EC-37EA44D07D35}"/>
    <dgm:cxn modelId="{66444FEF-DF17-40A5-BCF9-7C3C607E96D5}" srcId="{DB90373D-3394-4C06-8ECE-1F60AB88C7D2}" destId="{7DE8749B-D083-46FF-A2C1-F28001621565}" srcOrd="0" destOrd="0" parTransId="{D3761EA2-43C6-4702-9CBD-AAC6A30C6FB7}" sibTransId="{710B72C1-088D-47A4-8612-99CD0991989B}"/>
    <dgm:cxn modelId="{30E2595C-0388-4699-B99A-A19A43E4231E}" type="presOf" srcId="{7DE8749B-D083-46FF-A2C1-F28001621565}" destId="{B9FF39D2-246E-4FCF-9E1F-D54C3A99F13F}" srcOrd="0" destOrd="0" presId="urn:diagrams.loki3.com/BracketList"/>
    <dgm:cxn modelId="{E0D42101-46EE-4513-A693-B28E2905BFFA}" type="presOf" srcId="{DB90373D-3394-4C06-8ECE-1F60AB88C7D2}" destId="{F65507E6-FFB0-438C-A784-CBEEA8D78AF5}" srcOrd="0" destOrd="0" presId="urn:diagrams.loki3.com/BracketList"/>
    <dgm:cxn modelId="{917CA978-B6F3-4029-837A-991D0AAF98CF}" type="presParOf" srcId="{F65507E6-FFB0-438C-A784-CBEEA8D78AF5}" destId="{96C2F41F-6432-42E2-97F2-B053AC26C70F}" srcOrd="0" destOrd="0" presId="urn:diagrams.loki3.com/BracketList"/>
    <dgm:cxn modelId="{2957F8E5-EF01-44FB-A0E6-9DFDAA828A90}" type="presParOf" srcId="{96C2F41F-6432-42E2-97F2-B053AC26C70F}" destId="{B9FF39D2-246E-4FCF-9E1F-D54C3A99F13F}" srcOrd="0" destOrd="0" presId="urn:diagrams.loki3.com/BracketList"/>
    <dgm:cxn modelId="{2BD7CB2E-4738-41A1-87AF-BE46438D3C92}" type="presParOf" srcId="{96C2F41F-6432-42E2-97F2-B053AC26C70F}" destId="{56206FB7-601F-4C66-9EB7-0F97EF4A13BE}" srcOrd="1" destOrd="0" presId="urn:diagrams.loki3.com/BracketList"/>
    <dgm:cxn modelId="{C1A518B3-9F98-44AA-8544-ADA04C3A5AE0}" type="presParOf" srcId="{96C2F41F-6432-42E2-97F2-B053AC26C70F}" destId="{FC962D32-4F0F-4BC1-9FFD-9CAEF5952400}" srcOrd="2" destOrd="0" presId="urn:diagrams.loki3.com/BracketList"/>
    <dgm:cxn modelId="{83021292-1A17-4BF6-9BBF-E864D2FA9204}" type="presParOf" srcId="{96C2F41F-6432-42E2-97F2-B053AC26C70F}" destId="{F7478808-3715-4899-8B50-CA7E5A3B39F3}" srcOrd="3" destOrd="0" presId="urn:diagrams.loki3.com/Bracket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8C1B1A7-A1E3-496E-A4F1-146BBF18BD5A}" type="doc">
      <dgm:prSet loTypeId="urn:diagrams.loki3.com/BracketList" loCatId="officeonline" qsTypeId="urn:microsoft.com/office/officeart/2005/8/quickstyle/simple1" qsCatId="simple" csTypeId="urn:microsoft.com/office/officeart/2005/8/colors/colorful3" csCatId="colorful" phldr="1"/>
      <dgm:spPr/>
      <dgm:t>
        <a:bodyPr/>
        <a:lstStyle/>
        <a:p>
          <a:endParaRPr lang="en-US"/>
        </a:p>
      </dgm:t>
    </dgm:pt>
    <dgm:pt modelId="{456E6648-603F-418C-B882-996A2B0820D6}">
      <dgm:prSet phldrT="[Text]"/>
      <dgm:spPr/>
      <dgm:t>
        <a:bodyPr/>
        <a:lstStyle/>
        <a:p>
          <a:r>
            <a:rPr lang="en-US" dirty="0" smtClean="0"/>
            <a:t>LUN1</a:t>
          </a:r>
          <a:endParaRPr lang="en-US" dirty="0"/>
        </a:p>
      </dgm:t>
    </dgm:pt>
    <dgm:pt modelId="{C180F016-6685-45CB-B0EA-9DAF51AF8B16}" type="parTrans" cxnId="{A38E3084-6BBF-4973-95B8-49EF325CB56C}">
      <dgm:prSet/>
      <dgm:spPr/>
      <dgm:t>
        <a:bodyPr/>
        <a:lstStyle/>
        <a:p>
          <a:endParaRPr lang="en-US"/>
        </a:p>
      </dgm:t>
    </dgm:pt>
    <dgm:pt modelId="{71E24C86-406F-4FC6-AAED-1A515AA34E46}" type="sibTrans" cxnId="{A38E3084-6BBF-4973-95B8-49EF325CB56C}">
      <dgm:prSet/>
      <dgm:spPr/>
      <dgm:t>
        <a:bodyPr/>
        <a:lstStyle/>
        <a:p>
          <a:endParaRPr lang="en-US"/>
        </a:p>
      </dgm:t>
    </dgm:pt>
    <dgm:pt modelId="{415460B8-E7FF-481F-A1CC-66C577FFE978}">
      <dgm:prSet phldrT="[Text]"/>
      <dgm:spPr/>
      <dgm:t>
        <a:bodyPr/>
        <a:lstStyle/>
        <a:p>
          <a:r>
            <a:rPr lang="en-US" dirty="0" smtClean="0"/>
            <a:t> </a:t>
          </a:r>
          <a:endParaRPr lang="en-US" dirty="0"/>
        </a:p>
      </dgm:t>
    </dgm:pt>
    <dgm:pt modelId="{11C33AFE-819F-40E8-A3DA-53DE3F2E5D2E}" type="parTrans" cxnId="{DBA013EF-B1AA-4309-B2B7-E41E5EFA7AA1}">
      <dgm:prSet/>
      <dgm:spPr/>
      <dgm:t>
        <a:bodyPr/>
        <a:lstStyle/>
        <a:p>
          <a:endParaRPr lang="en-US"/>
        </a:p>
      </dgm:t>
    </dgm:pt>
    <dgm:pt modelId="{3A7198C6-A52D-4F07-9466-203CDAE698D4}" type="sibTrans" cxnId="{DBA013EF-B1AA-4309-B2B7-E41E5EFA7AA1}">
      <dgm:prSet/>
      <dgm:spPr/>
      <dgm:t>
        <a:bodyPr/>
        <a:lstStyle/>
        <a:p>
          <a:endParaRPr lang="en-US"/>
        </a:p>
      </dgm:t>
    </dgm:pt>
    <dgm:pt modelId="{ED6D11BB-9BA7-445F-AF9B-289676DA4ACA}">
      <dgm:prSet phldrT="[Text]"/>
      <dgm:spPr/>
      <dgm:t>
        <a:bodyPr/>
        <a:lstStyle/>
        <a:p>
          <a:r>
            <a:rPr lang="en-US" dirty="0" smtClean="0"/>
            <a:t>LUN2</a:t>
          </a:r>
          <a:endParaRPr lang="en-US" dirty="0"/>
        </a:p>
      </dgm:t>
    </dgm:pt>
    <dgm:pt modelId="{84B53123-21E4-4664-8106-301138617443}" type="parTrans" cxnId="{65A0C267-6D81-4BB1-ACAA-6B409DE85879}">
      <dgm:prSet/>
      <dgm:spPr/>
      <dgm:t>
        <a:bodyPr/>
        <a:lstStyle/>
        <a:p>
          <a:endParaRPr lang="en-US"/>
        </a:p>
      </dgm:t>
    </dgm:pt>
    <dgm:pt modelId="{33C06D35-C4FB-41B9-B56E-0B59BA128578}" type="sibTrans" cxnId="{65A0C267-6D81-4BB1-ACAA-6B409DE85879}">
      <dgm:prSet/>
      <dgm:spPr/>
      <dgm:t>
        <a:bodyPr/>
        <a:lstStyle/>
        <a:p>
          <a:endParaRPr lang="en-US"/>
        </a:p>
      </dgm:t>
    </dgm:pt>
    <dgm:pt modelId="{57C188C3-DEF3-4EF1-BBF9-D6266B752774}">
      <dgm:prSet phldrT="[Text]"/>
      <dgm:spPr/>
      <dgm:t>
        <a:bodyPr/>
        <a:lstStyle/>
        <a:p>
          <a:r>
            <a:rPr lang="en-US" dirty="0" smtClean="0"/>
            <a:t> </a:t>
          </a:r>
          <a:endParaRPr lang="en-US" dirty="0"/>
        </a:p>
      </dgm:t>
    </dgm:pt>
    <dgm:pt modelId="{0EE55529-A8F3-4F1C-8EB3-699C79F20FFB}" type="parTrans" cxnId="{E468A57E-C7B0-42CA-A764-B6C72CE21A73}">
      <dgm:prSet/>
      <dgm:spPr/>
      <dgm:t>
        <a:bodyPr/>
        <a:lstStyle/>
        <a:p>
          <a:endParaRPr lang="en-US"/>
        </a:p>
      </dgm:t>
    </dgm:pt>
    <dgm:pt modelId="{DD50EBD4-1289-48F9-B165-7BC4ACA712E5}" type="sibTrans" cxnId="{E468A57E-C7B0-42CA-A764-B6C72CE21A73}">
      <dgm:prSet/>
      <dgm:spPr/>
      <dgm:t>
        <a:bodyPr/>
        <a:lstStyle/>
        <a:p>
          <a:endParaRPr lang="en-US"/>
        </a:p>
      </dgm:t>
    </dgm:pt>
    <dgm:pt modelId="{5DF6BEA8-B63F-43DF-9EEE-7E7E4B98835F}">
      <dgm:prSet phldrT="[Text]"/>
      <dgm:spPr/>
      <dgm:t>
        <a:bodyPr/>
        <a:lstStyle/>
        <a:p>
          <a:r>
            <a:rPr lang="en-US" dirty="0" smtClean="0"/>
            <a:t>LUN3</a:t>
          </a:r>
          <a:endParaRPr lang="en-US" dirty="0"/>
        </a:p>
      </dgm:t>
    </dgm:pt>
    <dgm:pt modelId="{CB1A09E3-84B4-4FFB-8E56-CBE3E6A59245}" type="parTrans" cxnId="{EDC381BA-6621-4E45-B5C8-B2786D9EB83E}">
      <dgm:prSet/>
      <dgm:spPr/>
      <dgm:t>
        <a:bodyPr/>
        <a:lstStyle/>
        <a:p>
          <a:endParaRPr lang="en-US"/>
        </a:p>
      </dgm:t>
    </dgm:pt>
    <dgm:pt modelId="{DFD3A7C7-7229-414E-B1BE-D03E669F8BF9}" type="sibTrans" cxnId="{EDC381BA-6621-4E45-B5C8-B2786D9EB83E}">
      <dgm:prSet/>
      <dgm:spPr/>
      <dgm:t>
        <a:bodyPr/>
        <a:lstStyle/>
        <a:p>
          <a:endParaRPr lang="en-US"/>
        </a:p>
      </dgm:t>
    </dgm:pt>
    <dgm:pt modelId="{1F00D6C4-9B17-4F78-BC99-F7CF41622802}">
      <dgm:prSet phldrT="[Text]"/>
      <dgm:spPr/>
      <dgm:t>
        <a:bodyPr/>
        <a:lstStyle/>
        <a:p>
          <a:r>
            <a:rPr lang="en-US" dirty="0" smtClean="0"/>
            <a:t> </a:t>
          </a:r>
          <a:endParaRPr lang="en-US" dirty="0"/>
        </a:p>
      </dgm:t>
    </dgm:pt>
    <dgm:pt modelId="{0CB340F6-DF88-495E-85A1-DF0F47CFD8D0}" type="parTrans" cxnId="{E0EE953F-B431-4435-A73D-B027E6522260}">
      <dgm:prSet/>
      <dgm:spPr/>
      <dgm:t>
        <a:bodyPr/>
        <a:lstStyle/>
        <a:p>
          <a:endParaRPr lang="en-US"/>
        </a:p>
      </dgm:t>
    </dgm:pt>
    <dgm:pt modelId="{43968385-72B6-4047-845D-2B6D98931D09}" type="sibTrans" cxnId="{E0EE953F-B431-4435-A73D-B027E6522260}">
      <dgm:prSet/>
      <dgm:spPr/>
      <dgm:t>
        <a:bodyPr/>
        <a:lstStyle/>
        <a:p>
          <a:endParaRPr lang="en-US"/>
        </a:p>
      </dgm:t>
    </dgm:pt>
    <dgm:pt modelId="{D70C08B0-6366-49C7-B1F7-359AF4CDC110}">
      <dgm:prSet phldrT="[Text]"/>
      <dgm:spPr/>
      <dgm:t>
        <a:bodyPr/>
        <a:lstStyle/>
        <a:p>
          <a:r>
            <a:rPr lang="en-US" dirty="0" smtClean="0"/>
            <a:t>LUN4</a:t>
          </a:r>
          <a:endParaRPr lang="en-US" dirty="0"/>
        </a:p>
      </dgm:t>
    </dgm:pt>
    <dgm:pt modelId="{68734D6F-0F4C-4F1F-8E56-6F07AB461093}" type="parTrans" cxnId="{7FC19DD5-C3BF-4AF9-AAB0-3C3C970A64DA}">
      <dgm:prSet/>
      <dgm:spPr/>
      <dgm:t>
        <a:bodyPr/>
        <a:lstStyle/>
        <a:p>
          <a:endParaRPr lang="en-US"/>
        </a:p>
      </dgm:t>
    </dgm:pt>
    <dgm:pt modelId="{20B96149-E08C-470D-842F-1840C7542BC7}" type="sibTrans" cxnId="{7FC19DD5-C3BF-4AF9-AAB0-3C3C970A64DA}">
      <dgm:prSet/>
      <dgm:spPr/>
      <dgm:t>
        <a:bodyPr/>
        <a:lstStyle/>
        <a:p>
          <a:endParaRPr lang="en-US"/>
        </a:p>
      </dgm:t>
    </dgm:pt>
    <dgm:pt modelId="{7FF59F34-6A83-4197-9FF9-FA14C5B69B17}">
      <dgm:prSet phldrT="[Text]"/>
      <dgm:spPr/>
      <dgm:t>
        <a:bodyPr/>
        <a:lstStyle/>
        <a:p>
          <a:r>
            <a:rPr lang="en-US" dirty="0" smtClean="0"/>
            <a:t>  </a:t>
          </a:r>
          <a:endParaRPr lang="en-US" dirty="0"/>
        </a:p>
      </dgm:t>
    </dgm:pt>
    <dgm:pt modelId="{8395B055-9551-43C9-8E9E-AC90A3FD669B}" type="parTrans" cxnId="{0D5CC71A-6EAF-4265-AB84-BA0734729F03}">
      <dgm:prSet/>
      <dgm:spPr/>
      <dgm:t>
        <a:bodyPr/>
        <a:lstStyle/>
        <a:p>
          <a:endParaRPr lang="en-US"/>
        </a:p>
      </dgm:t>
    </dgm:pt>
    <dgm:pt modelId="{04D69A72-1767-4A85-B06D-8F6FFF1A528A}" type="sibTrans" cxnId="{0D5CC71A-6EAF-4265-AB84-BA0734729F03}">
      <dgm:prSet/>
      <dgm:spPr/>
      <dgm:t>
        <a:bodyPr/>
        <a:lstStyle/>
        <a:p>
          <a:endParaRPr lang="en-US"/>
        </a:p>
      </dgm:t>
    </dgm:pt>
    <dgm:pt modelId="{68132614-7D70-4262-B504-46172ADB384D}" type="pres">
      <dgm:prSet presAssocID="{68C1B1A7-A1E3-496E-A4F1-146BBF18BD5A}" presName="Name0" presStyleCnt="0">
        <dgm:presLayoutVars>
          <dgm:dir/>
          <dgm:animLvl val="lvl"/>
          <dgm:resizeHandles val="exact"/>
        </dgm:presLayoutVars>
      </dgm:prSet>
      <dgm:spPr/>
      <dgm:t>
        <a:bodyPr/>
        <a:lstStyle/>
        <a:p>
          <a:endParaRPr lang="en-US"/>
        </a:p>
      </dgm:t>
    </dgm:pt>
    <dgm:pt modelId="{B612D8D5-89AF-4305-95E2-885A47100F08}" type="pres">
      <dgm:prSet presAssocID="{456E6648-603F-418C-B882-996A2B0820D6}" presName="linNode" presStyleCnt="0"/>
      <dgm:spPr/>
    </dgm:pt>
    <dgm:pt modelId="{0AE6FD8B-F6D0-4D13-A800-637E6D2809E9}" type="pres">
      <dgm:prSet presAssocID="{456E6648-603F-418C-B882-996A2B0820D6}" presName="parTx" presStyleLbl="revTx" presStyleIdx="0" presStyleCnt="4">
        <dgm:presLayoutVars>
          <dgm:chMax val="1"/>
          <dgm:bulletEnabled val="1"/>
        </dgm:presLayoutVars>
      </dgm:prSet>
      <dgm:spPr/>
      <dgm:t>
        <a:bodyPr/>
        <a:lstStyle/>
        <a:p>
          <a:endParaRPr lang="en-US"/>
        </a:p>
      </dgm:t>
    </dgm:pt>
    <dgm:pt modelId="{3F5A61B0-58A8-4A97-9428-BC245650555D}" type="pres">
      <dgm:prSet presAssocID="{456E6648-603F-418C-B882-996A2B0820D6}" presName="bracket" presStyleLbl="parChTrans1D1" presStyleIdx="0" presStyleCnt="4"/>
      <dgm:spPr/>
    </dgm:pt>
    <dgm:pt modelId="{7D94EA51-3FF6-46EE-903E-EB574F222D0B}" type="pres">
      <dgm:prSet presAssocID="{456E6648-603F-418C-B882-996A2B0820D6}" presName="spH" presStyleCnt="0"/>
      <dgm:spPr/>
    </dgm:pt>
    <dgm:pt modelId="{51ED0E7A-982E-48BB-9B9B-489418814527}" type="pres">
      <dgm:prSet presAssocID="{456E6648-603F-418C-B882-996A2B0820D6}" presName="desTx" presStyleLbl="node1" presStyleIdx="0" presStyleCnt="4">
        <dgm:presLayoutVars>
          <dgm:bulletEnabled val="1"/>
        </dgm:presLayoutVars>
      </dgm:prSet>
      <dgm:spPr/>
      <dgm:t>
        <a:bodyPr/>
        <a:lstStyle/>
        <a:p>
          <a:endParaRPr lang="en-US"/>
        </a:p>
      </dgm:t>
    </dgm:pt>
    <dgm:pt modelId="{4572F7BF-4D79-4434-A3E3-0766E6D1C67A}" type="pres">
      <dgm:prSet presAssocID="{71E24C86-406F-4FC6-AAED-1A515AA34E46}" presName="spV" presStyleCnt="0"/>
      <dgm:spPr/>
    </dgm:pt>
    <dgm:pt modelId="{F7EED446-400B-4CCF-8CF2-08DFFFE072FA}" type="pres">
      <dgm:prSet presAssocID="{ED6D11BB-9BA7-445F-AF9B-289676DA4ACA}" presName="linNode" presStyleCnt="0"/>
      <dgm:spPr/>
    </dgm:pt>
    <dgm:pt modelId="{E898D4EA-4B21-49DA-B3EE-1DA03BCFB24B}" type="pres">
      <dgm:prSet presAssocID="{ED6D11BB-9BA7-445F-AF9B-289676DA4ACA}" presName="parTx" presStyleLbl="revTx" presStyleIdx="1" presStyleCnt="4">
        <dgm:presLayoutVars>
          <dgm:chMax val="1"/>
          <dgm:bulletEnabled val="1"/>
        </dgm:presLayoutVars>
      </dgm:prSet>
      <dgm:spPr/>
      <dgm:t>
        <a:bodyPr/>
        <a:lstStyle/>
        <a:p>
          <a:endParaRPr lang="en-US"/>
        </a:p>
      </dgm:t>
    </dgm:pt>
    <dgm:pt modelId="{FE9C805F-AFFD-4D9F-B9BF-95B35F17CC9A}" type="pres">
      <dgm:prSet presAssocID="{ED6D11BB-9BA7-445F-AF9B-289676DA4ACA}" presName="bracket" presStyleLbl="parChTrans1D1" presStyleIdx="1" presStyleCnt="4"/>
      <dgm:spPr/>
    </dgm:pt>
    <dgm:pt modelId="{B58C5736-52B0-4A91-9732-54842A3D0260}" type="pres">
      <dgm:prSet presAssocID="{ED6D11BB-9BA7-445F-AF9B-289676DA4ACA}" presName="spH" presStyleCnt="0"/>
      <dgm:spPr/>
    </dgm:pt>
    <dgm:pt modelId="{9C5B4F2A-0A33-4118-A897-F5FF782BC107}" type="pres">
      <dgm:prSet presAssocID="{ED6D11BB-9BA7-445F-AF9B-289676DA4ACA}" presName="desTx" presStyleLbl="node1" presStyleIdx="1" presStyleCnt="4">
        <dgm:presLayoutVars>
          <dgm:bulletEnabled val="1"/>
        </dgm:presLayoutVars>
      </dgm:prSet>
      <dgm:spPr/>
      <dgm:t>
        <a:bodyPr/>
        <a:lstStyle/>
        <a:p>
          <a:endParaRPr lang="en-US"/>
        </a:p>
      </dgm:t>
    </dgm:pt>
    <dgm:pt modelId="{095B57B6-3E61-4DBF-821F-14FC24E85898}" type="pres">
      <dgm:prSet presAssocID="{33C06D35-C4FB-41B9-B56E-0B59BA128578}" presName="spV" presStyleCnt="0"/>
      <dgm:spPr/>
    </dgm:pt>
    <dgm:pt modelId="{99766B3D-AF64-4E58-B34D-97F6A9341F2B}" type="pres">
      <dgm:prSet presAssocID="{5DF6BEA8-B63F-43DF-9EEE-7E7E4B98835F}" presName="linNode" presStyleCnt="0"/>
      <dgm:spPr/>
    </dgm:pt>
    <dgm:pt modelId="{08F45C32-6B97-4512-BFAE-FFFAC837A5F7}" type="pres">
      <dgm:prSet presAssocID="{5DF6BEA8-B63F-43DF-9EEE-7E7E4B98835F}" presName="parTx" presStyleLbl="revTx" presStyleIdx="2" presStyleCnt="4">
        <dgm:presLayoutVars>
          <dgm:chMax val="1"/>
          <dgm:bulletEnabled val="1"/>
        </dgm:presLayoutVars>
      </dgm:prSet>
      <dgm:spPr/>
      <dgm:t>
        <a:bodyPr/>
        <a:lstStyle/>
        <a:p>
          <a:endParaRPr lang="en-US"/>
        </a:p>
      </dgm:t>
    </dgm:pt>
    <dgm:pt modelId="{86EE0EE3-BB73-435B-96EB-70D8D7EAD021}" type="pres">
      <dgm:prSet presAssocID="{5DF6BEA8-B63F-43DF-9EEE-7E7E4B98835F}" presName="bracket" presStyleLbl="parChTrans1D1" presStyleIdx="2" presStyleCnt="4"/>
      <dgm:spPr/>
    </dgm:pt>
    <dgm:pt modelId="{212181BD-783B-45E6-85CF-024C845E10FF}" type="pres">
      <dgm:prSet presAssocID="{5DF6BEA8-B63F-43DF-9EEE-7E7E4B98835F}" presName="spH" presStyleCnt="0"/>
      <dgm:spPr/>
    </dgm:pt>
    <dgm:pt modelId="{53146AF8-AABE-4EA1-AF67-ED7FC60083E4}" type="pres">
      <dgm:prSet presAssocID="{5DF6BEA8-B63F-43DF-9EEE-7E7E4B98835F}" presName="desTx" presStyleLbl="node1" presStyleIdx="2" presStyleCnt="4">
        <dgm:presLayoutVars>
          <dgm:bulletEnabled val="1"/>
        </dgm:presLayoutVars>
      </dgm:prSet>
      <dgm:spPr/>
      <dgm:t>
        <a:bodyPr/>
        <a:lstStyle/>
        <a:p>
          <a:endParaRPr lang="en-US"/>
        </a:p>
      </dgm:t>
    </dgm:pt>
    <dgm:pt modelId="{CD8918FE-55E0-4237-B0B7-2C17272D44A4}" type="pres">
      <dgm:prSet presAssocID="{DFD3A7C7-7229-414E-B1BE-D03E669F8BF9}" presName="spV" presStyleCnt="0"/>
      <dgm:spPr/>
    </dgm:pt>
    <dgm:pt modelId="{BCF51521-6DF1-4AE3-A957-52C4E1169CB6}" type="pres">
      <dgm:prSet presAssocID="{D70C08B0-6366-49C7-B1F7-359AF4CDC110}" presName="linNode" presStyleCnt="0"/>
      <dgm:spPr/>
    </dgm:pt>
    <dgm:pt modelId="{9CDAB029-3378-4D8A-8DC2-AEC2145306E4}" type="pres">
      <dgm:prSet presAssocID="{D70C08B0-6366-49C7-B1F7-359AF4CDC110}" presName="parTx" presStyleLbl="revTx" presStyleIdx="3" presStyleCnt="4">
        <dgm:presLayoutVars>
          <dgm:chMax val="1"/>
          <dgm:bulletEnabled val="1"/>
        </dgm:presLayoutVars>
      </dgm:prSet>
      <dgm:spPr/>
      <dgm:t>
        <a:bodyPr/>
        <a:lstStyle/>
        <a:p>
          <a:endParaRPr lang="en-US"/>
        </a:p>
      </dgm:t>
    </dgm:pt>
    <dgm:pt modelId="{9FB21F62-C0C3-4805-B766-38C95B8E7AA2}" type="pres">
      <dgm:prSet presAssocID="{D70C08B0-6366-49C7-B1F7-359AF4CDC110}" presName="bracket" presStyleLbl="parChTrans1D1" presStyleIdx="3" presStyleCnt="4"/>
      <dgm:spPr/>
    </dgm:pt>
    <dgm:pt modelId="{C9228857-EE64-4613-92D2-757CDE98BCD8}" type="pres">
      <dgm:prSet presAssocID="{D70C08B0-6366-49C7-B1F7-359AF4CDC110}" presName="spH" presStyleCnt="0"/>
      <dgm:spPr/>
    </dgm:pt>
    <dgm:pt modelId="{26CF3F22-A3EF-431E-89CA-0CF1E2D6B771}" type="pres">
      <dgm:prSet presAssocID="{D70C08B0-6366-49C7-B1F7-359AF4CDC110}" presName="desTx" presStyleLbl="node1" presStyleIdx="3" presStyleCnt="4">
        <dgm:presLayoutVars>
          <dgm:bulletEnabled val="1"/>
        </dgm:presLayoutVars>
      </dgm:prSet>
      <dgm:spPr/>
      <dgm:t>
        <a:bodyPr/>
        <a:lstStyle/>
        <a:p>
          <a:endParaRPr lang="en-US"/>
        </a:p>
      </dgm:t>
    </dgm:pt>
  </dgm:ptLst>
  <dgm:cxnLst>
    <dgm:cxn modelId="{A38E3084-6BBF-4973-95B8-49EF325CB56C}" srcId="{68C1B1A7-A1E3-496E-A4F1-146BBF18BD5A}" destId="{456E6648-603F-418C-B882-996A2B0820D6}" srcOrd="0" destOrd="0" parTransId="{C180F016-6685-45CB-B0EA-9DAF51AF8B16}" sibTransId="{71E24C86-406F-4FC6-AAED-1A515AA34E46}"/>
    <dgm:cxn modelId="{8D27CEB2-9A45-426C-BA39-D7DF0AB01FC5}" type="presOf" srcId="{456E6648-603F-418C-B882-996A2B0820D6}" destId="{0AE6FD8B-F6D0-4D13-A800-637E6D2809E9}" srcOrd="0" destOrd="0" presId="urn:diagrams.loki3.com/BracketList"/>
    <dgm:cxn modelId="{76EA8BBE-E1BD-4EEE-ABCF-EADD5CF779B3}" type="presOf" srcId="{57C188C3-DEF3-4EF1-BBF9-D6266B752774}" destId="{9C5B4F2A-0A33-4118-A897-F5FF782BC107}" srcOrd="0" destOrd="0" presId="urn:diagrams.loki3.com/BracketList"/>
    <dgm:cxn modelId="{E0EE953F-B431-4435-A73D-B027E6522260}" srcId="{5DF6BEA8-B63F-43DF-9EEE-7E7E4B98835F}" destId="{1F00D6C4-9B17-4F78-BC99-F7CF41622802}" srcOrd="0" destOrd="0" parTransId="{0CB340F6-DF88-495E-85A1-DF0F47CFD8D0}" sibTransId="{43968385-72B6-4047-845D-2B6D98931D09}"/>
    <dgm:cxn modelId="{D4D31D26-FB5E-4E45-B73B-E3D743326A9A}" type="presOf" srcId="{1F00D6C4-9B17-4F78-BC99-F7CF41622802}" destId="{53146AF8-AABE-4EA1-AF67-ED7FC60083E4}" srcOrd="0" destOrd="0" presId="urn:diagrams.loki3.com/BracketList"/>
    <dgm:cxn modelId="{65A0C267-6D81-4BB1-ACAA-6B409DE85879}" srcId="{68C1B1A7-A1E3-496E-A4F1-146BBF18BD5A}" destId="{ED6D11BB-9BA7-445F-AF9B-289676DA4ACA}" srcOrd="1" destOrd="0" parTransId="{84B53123-21E4-4664-8106-301138617443}" sibTransId="{33C06D35-C4FB-41B9-B56E-0B59BA128578}"/>
    <dgm:cxn modelId="{44B1E953-9A0F-4443-9FC6-0FD7DDD13343}" type="presOf" srcId="{7FF59F34-6A83-4197-9FF9-FA14C5B69B17}" destId="{26CF3F22-A3EF-431E-89CA-0CF1E2D6B771}" srcOrd="0" destOrd="0" presId="urn:diagrams.loki3.com/BracketList"/>
    <dgm:cxn modelId="{E468A57E-C7B0-42CA-A764-B6C72CE21A73}" srcId="{ED6D11BB-9BA7-445F-AF9B-289676DA4ACA}" destId="{57C188C3-DEF3-4EF1-BBF9-D6266B752774}" srcOrd="0" destOrd="0" parTransId="{0EE55529-A8F3-4F1C-8EB3-699C79F20FFB}" sibTransId="{DD50EBD4-1289-48F9-B165-7BC4ACA712E5}"/>
    <dgm:cxn modelId="{0D5CC71A-6EAF-4265-AB84-BA0734729F03}" srcId="{D70C08B0-6366-49C7-B1F7-359AF4CDC110}" destId="{7FF59F34-6A83-4197-9FF9-FA14C5B69B17}" srcOrd="0" destOrd="0" parTransId="{8395B055-9551-43C9-8E9E-AC90A3FD669B}" sibTransId="{04D69A72-1767-4A85-B06D-8F6FFF1A528A}"/>
    <dgm:cxn modelId="{5581DA24-3E83-45FB-BF8B-D37379D5B7C8}" type="presOf" srcId="{415460B8-E7FF-481F-A1CC-66C577FFE978}" destId="{51ED0E7A-982E-48BB-9B9B-489418814527}" srcOrd="0" destOrd="0" presId="urn:diagrams.loki3.com/BracketList"/>
    <dgm:cxn modelId="{5EC640FB-1ED7-4B24-8395-5B3E9708EED0}" type="presOf" srcId="{D70C08B0-6366-49C7-B1F7-359AF4CDC110}" destId="{9CDAB029-3378-4D8A-8DC2-AEC2145306E4}" srcOrd="0" destOrd="0" presId="urn:diagrams.loki3.com/BracketList"/>
    <dgm:cxn modelId="{A0DE00F2-3320-41BF-94B6-35ABB0E0AC86}" type="presOf" srcId="{ED6D11BB-9BA7-445F-AF9B-289676DA4ACA}" destId="{E898D4EA-4B21-49DA-B3EE-1DA03BCFB24B}" srcOrd="0" destOrd="0" presId="urn:diagrams.loki3.com/BracketList"/>
    <dgm:cxn modelId="{DBA013EF-B1AA-4309-B2B7-E41E5EFA7AA1}" srcId="{456E6648-603F-418C-B882-996A2B0820D6}" destId="{415460B8-E7FF-481F-A1CC-66C577FFE978}" srcOrd="0" destOrd="0" parTransId="{11C33AFE-819F-40E8-A3DA-53DE3F2E5D2E}" sibTransId="{3A7198C6-A52D-4F07-9466-203CDAE698D4}"/>
    <dgm:cxn modelId="{FD4C550E-39A9-4E99-AA6A-826A16AE6F58}" type="presOf" srcId="{68C1B1A7-A1E3-496E-A4F1-146BBF18BD5A}" destId="{68132614-7D70-4262-B504-46172ADB384D}" srcOrd="0" destOrd="0" presId="urn:diagrams.loki3.com/BracketList"/>
    <dgm:cxn modelId="{EDC381BA-6621-4E45-B5C8-B2786D9EB83E}" srcId="{68C1B1A7-A1E3-496E-A4F1-146BBF18BD5A}" destId="{5DF6BEA8-B63F-43DF-9EEE-7E7E4B98835F}" srcOrd="2" destOrd="0" parTransId="{CB1A09E3-84B4-4FFB-8E56-CBE3E6A59245}" sibTransId="{DFD3A7C7-7229-414E-B1BE-D03E669F8BF9}"/>
    <dgm:cxn modelId="{F18A5496-2BCB-4082-A9EE-8A70939B6BF5}" type="presOf" srcId="{5DF6BEA8-B63F-43DF-9EEE-7E7E4B98835F}" destId="{08F45C32-6B97-4512-BFAE-FFFAC837A5F7}" srcOrd="0" destOrd="0" presId="urn:diagrams.loki3.com/BracketList"/>
    <dgm:cxn modelId="{7FC19DD5-C3BF-4AF9-AAB0-3C3C970A64DA}" srcId="{68C1B1A7-A1E3-496E-A4F1-146BBF18BD5A}" destId="{D70C08B0-6366-49C7-B1F7-359AF4CDC110}" srcOrd="3" destOrd="0" parTransId="{68734D6F-0F4C-4F1F-8E56-6F07AB461093}" sibTransId="{20B96149-E08C-470D-842F-1840C7542BC7}"/>
    <dgm:cxn modelId="{E73F6E27-C245-4960-A448-BF1C924AE795}" type="presParOf" srcId="{68132614-7D70-4262-B504-46172ADB384D}" destId="{B612D8D5-89AF-4305-95E2-885A47100F08}" srcOrd="0" destOrd="0" presId="urn:diagrams.loki3.com/BracketList"/>
    <dgm:cxn modelId="{A4171C64-EC51-4B0B-AA50-9B9C439F0198}" type="presParOf" srcId="{B612D8D5-89AF-4305-95E2-885A47100F08}" destId="{0AE6FD8B-F6D0-4D13-A800-637E6D2809E9}" srcOrd="0" destOrd="0" presId="urn:diagrams.loki3.com/BracketList"/>
    <dgm:cxn modelId="{45634193-EAC8-4750-8260-6D1F21980605}" type="presParOf" srcId="{B612D8D5-89AF-4305-95E2-885A47100F08}" destId="{3F5A61B0-58A8-4A97-9428-BC245650555D}" srcOrd="1" destOrd="0" presId="urn:diagrams.loki3.com/BracketList"/>
    <dgm:cxn modelId="{1EE063E5-7F6B-42B2-A8DA-E32D7F755EC1}" type="presParOf" srcId="{B612D8D5-89AF-4305-95E2-885A47100F08}" destId="{7D94EA51-3FF6-46EE-903E-EB574F222D0B}" srcOrd="2" destOrd="0" presId="urn:diagrams.loki3.com/BracketList"/>
    <dgm:cxn modelId="{818D7F1F-8950-4614-84BC-009948AEB431}" type="presParOf" srcId="{B612D8D5-89AF-4305-95E2-885A47100F08}" destId="{51ED0E7A-982E-48BB-9B9B-489418814527}" srcOrd="3" destOrd="0" presId="urn:diagrams.loki3.com/BracketList"/>
    <dgm:cxn modelId="{156A054A-5381-4C07-8A6B-C2D5E9174C2E}" type="presParOf" srcId="{68132614-7D70-4262-B504-46172ADB384D}" destId="{4572F7BF-4D79-4434-A3E3-0766E6D1C67A}" srcOrd="1" destOrd="0" presId="urn:diagrams.loki3.com/BracketList"/>
    <dgm:cxn modelId="{3EE992B3-A042-442A-BCC1-2DCC50809AA1}" type="presParOf" srcId="{68132614-7D70-4262-B504-46172ADB384D}" destId="{F7EED446-400B-4CCF-8CF2-08DFFFE072FA}" srcOrd="2" destOrd="0" presId="urn:diagrams.loki3.com/BracketList"/>
    <dgm:cxn modelId="{B01391A4-1CEE-4228-AF22-FC43BF593BB8}" type="presParOf" srcId="{F7EED446-400B-4CCF-8CF2-08DFFFE072FA}" destId="{E898D4EA-4B21-49DA-B3EE-1DA03BCFB24B}" srcOrd="0" destOrd="0" presId="urn:diagrams.loki3.com/BracketList"/>
    <dgm:cxn modelId="{9EEADBF4-43B0-498C-AEC1-EB312833B81A}" type="presParOf" srcId="{F7EED446-400B-4CCF-8CF2-08DFFFE072FA}" destId="{FE9C805F-AFFD-4D9F-B9BF-95B35F17CC9A}" srcOrd="1" destOrd="0" presId="urn:diagrams.loki3.com/BracketList"/>
    <dgm:cxn modelId="{EBB836F9-9EBF-408C-AF02-CDB63D0F39FD}" type="presParOf" srcId="{F7EED446-400B-4CCF-8CF2-08DFFFE072FA}" destId="{B58C5736-52B0-4A91-9732-54842A3D0260}" srcOrd="2" destOrd="0" presId="urn:diagrams.loki3.com/BracketList"/>
    <dgm:cxn modelId="{5D4F45FF-CC3A-4283-8A6E-B8E46296E58E}" type="presParOf" srcId="{F7EED446-400B-4CCF-8CF2-08DFFFE072FA}" destId="{9C5B4F2A-0A33-4118-A897-F5FF782BC107}" srcOrd="3" destOrd="0" presId="urn:diagrams.loki3.com/BracketList"/>
    <dgm:cxn modelId="{8E2862A3-8A92-4C31-8874-F185C1A5F474}" type="presParOf" srcId="{68132614-7D70-4262-B504-46172ADB384D}" destId="{095B57B6-3E61-4DBF-821F-14FC24E85898}" srcOrd="3" destOrd="0" presId="urn:diagrams.loki3.com/BracketList"/>
    <dgm:cxn modelId="{78BF12B7-701E-4E13-9547-D4748BF8D8AF}" type="presParOf" srcId="{68132614-7D70-4262-B504-46172ADB384D}" destId="{99766B3D-AF64-4E58-B34D-97F6A9341F2B}" srcOrd="4" destOrd="0" presId="urn:diagrams.loki3.com/BracketList"/>
    <dgm:cxn modelId="{359717E7-A6CA-49FA-B1EF-700F6701BA76}" type="presParOf" srcId="{99766B3D-AF64-4E58-B34D-97F6A9341F2B}" destId="{08F45C32-6B97-4512-BFAE-FFFAC837A5F7}" srcOrd="0" destOrd="0" presId="urn:diagrams.loki3.com/BracketList"/>
    <dgm:cxn modelId="{5C21D6F9-E576-48B9-8C75-3AE30DE58B69}" type="presParOf" srcId="{99766B3D-AF64-4E58-B34D-97F6A9341F2B}" destId="{86EE0EE3-BB73-435B-96EB-70D8D7EAD021}" srcOrd="1" destOrd="0" presId="urn:diagrams.loki3.com/BracketList"/>
    <dgm:cxn modelId="{3C2F46BB-F30C-491F-9375-2695DCFFC635}" type="presParOf" srcId="{99766B3D-AF64-4E58-B34D-97F6A9341F2B}" destId="{212181BD-783B-45E6-85CF-024C845E10FF}" srcOrd="2" destOrd="0" presId="urn:diagrams.loki3.com/BracketList"/>
    <dgm:cxn modelId="{E253788E-2306-4EEE-953A-970050123072}" type="presParOf" srcId="{99766B3D-AF64-4E58-B34D-97F6A9341F2B}" destId="{53146AF8-AABE-4EA1-AF67-ED7FC60083E4}" srcOrd="3" destOrd="0" presId="urn:diagrams.loki3.com/BracketList"/>
    <dgm:cxn modelId="{9C2283E9-D24C-4E7B-9362-CC109F587943}" type="presParOf" srcId="{68132614-7D70-4262-B504-46172ADB384D}" destId="{CD8918FE-55E0-4237-B0B7-2C17272D44A4}" srcOrd="5" destOrd="0" presId="urn:diagrams.loki3.com/BracketList"/>
    <dgm:cxn modelId="{5A0D202C-3BC0-4F27-879F-9CBD385EA9BA}" type="presParOf" srcId="{68132614-7D70-4262-B504-46172ADB384D}" destId="{BCF51521-6DF1-4AE3-A957-52C4E1169CB6}" srcOrd="6" destOrd="0" presId="urn:diagrams.loki3.com/BracketList"/>
    <dgm:cxn modelId="{4C7A6120-6F4C-444C-AC7C-5E61C41B7672}" type="presParOf" srcId="{BCF51521-6DF1-4AE3-A957-52C4E1169CB6}" destId="{9CDAB029-3378-4D8A-8DC2-AEC2145306E4}" srcOrd="0" destOrd="0" presId="urn:diagrams.loki3.com/BracketList"/>
    <dgm:cxn modelId="{26CAEAAE-C044-458B-B540-23C5D05E1E4F}" type="presParOf" srcId="{BCF51521-6DF1-4AE3-A957-52C4E1169CB6}" destId="{9FB21F62-C0C3-4805-B766-38C95B8E7AA2}" srcOrd="1" destOrd="0" presId="urn:diagrams.loki3.com/BracketList"/>
    <dgm:cxn modelId="{E6FF0364-1DEB-4829-A39B-BAC6AF5E2114}" type="presParOf" srcId="{BCF51521-6DF1-4AE3-A957-52C4E1169CB6}" destId="{C9228857-EE64-4613-92D2-757CDE98BCD8}" srcOrd="2" destOrd="0" presId="urn:diagrams.loki3.com/BracketList"/>
    <dgm:cxn modelId="{DBA2634D-EBD2-46CB-A6FD-AE036FCEA7DF}" type="presParOf" srcId="{BCF51521-6DF1-4AE3-A957-52C4E1169CB6}" destId="{26CF3F22-A3EF-431E-89CA-0CF1E2D6B771}" srcOrd="3" destOrd="0" presId="urn:diagrams.loki3.com/Bracket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0D3AEA-EA54-4C77-A853-E04B8B9057B5}">
      <dsp:nvSpPr>
        <dsp:cNvPr id="0" name=""/>
        <dsp:cNvSpPr/>
      </dsp:nvSpPr>
      <dsp:spPr>
        <a:xfrm>
          <a:off x="2876336" y="1885"/>
          <a:ext cx="1333927" cy="1333927"/>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US" sz="1800" kern="1200" dirty="0" smtClean="0"/>
            <a:t>Client</a:t>
          </a:r>
          <a:endParaRPr lang="en-US" sz="1800" kern="1200" dirty="0"/>
        </a:p>
      </dsp:txBody>
      <dsp:txXfrm>
        <a:off x="3071685" y="197234"/>
        <a:ext cx="943229" cy="943229"/>
      </dsp:txXfrm>
    </dsp:sp>
    <dsp:sp modelId="{24638F22-518F-4C4A-AA48-FE9EDA45DB2F}">
      <dsp:nvSpPr>
        <dsp:cNvPr id="0" name=""/>
        <dsp:cNvSpPr/>
      </dsp:nvSpPr>
      <dsp:spPr>
        <a:xfrm rot="2160000">
          <a:off x="4168074" y="1026443"/>
          <a:ext cx="354470" cy="45020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en-US" sz="1400" kern="1200"/>
        </a:p>
      </dsp:txBody>
      <dsp:txXfrm>
        <a:off x="4178229" y="1085230"/>
        <a:ext cx="248129" cy="270120"/>
      </dsp:txXfrm>
    </dsp:sp>
    <dsp:sp modelId="{08DAE50A-0270-429E-ACBF-45DC8D8B16E7}">
      <dsp:nvSpPr>
        <dsp:cNvPr id="0" name=""/>
        <dsp:cNvSpPr/>
      </dsp:nvSpPr>
      <dsp:spPr>
        <a:xfrm>
          <a:off x="4496587" y="1179067"/>
          <a:ext cx="1333927" cy="1333927"/>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US" sz="1800" kern="1200" dirty="0" smtClean="0"/>
            <a:t>Query Engine</a:t>
          </a:r>
          <a:endParaRPr lang="en-US" sz="1800" kern="1200" dirty="0"/>
        </a:p>
      </dsp:txBody>
      <dsp:txXfrm>
        <a:off x="4691936" y="1374416"/>
        <a:ext cx="943229" cy="943229"/>
      </dsp:txXfrm>
    </dsp:sp>
    <dsp:sp modelId="{9F25FCC7-1D11-451B-A039-737C80E7270E}">
      <dsp:nvSpPr>
        <dsp:cNvPr id="0" name=""/>
        <dsp:cNvSpPr/>
      </dsp:nvSpPr>
      <dsp:spPr>
        <a:xfrm rot="6480000">
          <a:off x="4679975" y="2563749"/>
          <a:ext cx="354470" cy="45020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en-US" sz="1400" kern="1200"/>
        </a:p>
      </dsp:txBody>
      <dsp:txXfrm rot="10800000">
        <a:off x="4749576" y="2603221"/>
        <a:ext cx="248129" cy="270120"/>
      </dsp:txXfrm>
    </dsp:sp>
    <dsp:sp modelId="{3EC45BA2-28A3-4E05-BB73-D5DF6EC03896}">
      <dsp:nvSpPr>
        <dsp:cNvPr id="0" name=""/>
        <dsp:cNvSpPr/>
      </dsp:nvSpPr>
      <dsp:spPr>
        <a:xfrm>
          <a:off x="3877706" y="3083786"/>
          <a:ext cx="1333927" cy="1333927"/>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US" sz="1800" kern="1200" dirty="0" smtClean="0"/>
            <a:t>Storage Engine</a:t>
          </a:r>
          <a:endParaRPr lang="en-US" sz="1800" kern="1200" dirty="0"/>
        </a:p>
      </dsp:txBody>
      <dsp:txXfrm>
        <a:off x="4073055" y="3279135"/>
        <a:ext cx="943229" cy="943229"/>
      </dsp:txXfrm>
    </dsp:sp>
    <dsp:sp modelId="{F45F3FD1-B341-4442-8211-6FC053B61CA5}">
      <dsp:nvSpPr>
        <dsp:cNvPr id="0" name=""/>
        <dsp:cNvSpPr/>
      </dsp:nvSpPr>
      <dsp:spPr>
        <a:xfrm rot="10800000">
          <a:off x="3376096" y="3525650"/>
          <a:ext cx="354470" cy="45020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en-US" sz="1400" kern="1200"/>
        </a:p>
      </dsp:txBody>
      <dsp:txXfrm rot="10800000">
        <a:off x="3482437" y="3615690"/>
        <a:ext cx="248129" cy="270120"/>
      </dsp:txXfrm>
    </dsp:sp>
    <dsp:sp modelId="{2EA9B182-869B-404A-BB43-EA2976A29748}">
      <dsp:nvSpPr>
        <dsp:cNvPr id="0" name=""/>
        <dsp:cNvSpPr/>
      </dsp:nvSpPr>
      <dsp:spPr>
        <a:xfrm>
          <a:off x="1874965" y="3083786"/>
          <a:ext cx="1333927" cy="1333927"/>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US" sz="1800" kern="1200" dirty="0" smtClean="0"/>
            <a:t>Storage</a:t>
          </a:r>
        </a:p>
        <a:p>
          <a:pPr lvl="0" algn="ctr" defTabSz="800100">
            <a:lnSpc>
              <a:spcPct val="90000"/>
            </a:lnSpc>
            <a:spcBef>
              <a:spcPct val="0"/>
            </a:spcBef>
            <a:spcAft>
              <a:spcPct val="35000"/>
            </a:spcAft>
          </a:pPr>
          <a:r>
            <a:rPr lang="en-US" sz="1800" kern="1200" dirty="0" smtClean="0"/>
            <a:t>(RAM or HD)</a:t>
          </a:r>
          <a:endParaRPr lang="en-US" sz="1800" kern="1200" dirty="0"/>
        </a:p>
      </dsp:txBody>
      <dsp:txXfrm>
        <a:off x="2070314" y="3279135"/>
        <a:ext cx="943229" cy="943229"/>
      </dsp:txXfrm>
    </dsp:sp>
    <dsp:sp modelId="{A65DFABB-CBFE-429B-BF87-B3F48F7F3EB0}">
      <dsp:nvSpPr>
        <dsp:cNvPr id="0" name=""/>
        <dsp:cNvSpPr/>
      </dsp:nvSpPr>
      <dsp:spPr>
        <a:xfrm rot="15120000">
          <a:off x="2058353" y="2582831"/>
          <a:ext cx="354470" cy="45020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en-US" sz="1400" kern="1200"/>
        </a:p>
      </dsp:txBody>
      <dsp:txXfrm rot="10800000">
        <a:off x="2127954" y="2723439"/>
        <a:ext cx="248129" cy="270120"/>
      </dsp:txXfrm>
    </dsp:sp>
    <dsp:sp modelId="{1A45B6D8-0643-49E1-BC8E-5B2F3953ADBD}">
      <dsp:nvSpPr>
        <dsp:cNvPr id="0" name=""/>
        <dsp:cNvSpPr/>
      </dsp:nvSpPr>
      <dsp:spPr>
        <a:xfrm>
          <a:off x="1256084" y="1179067"/>
          <a:ext cx="1333927" cy="1333927"/>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US" sz="1800" kern="1200" dirty="0" smtClean="0"/>
            <a:t>Query Engine</a:t>
          </a:r>
          <a:endParaRPr lang="en-US" sz="1800" kern="1200" dirty="0"/>
        </a:p>
      </dsp:txBody>
      <dsp:txXfrm>
        <a:off x="1451433" y="1374416"/>
        <a:ext cx="943229" cy="943229"/>
      </dsp:txXfrm>
    </dsp:sp>
    <dsp:sp modelId="{3F3C8DE8-787D-440D-BB01-BD870BA09772}">
      <dsp:nvSpPr>
        <dsp:cNvPr id="0" name=""/>
        <dsp:cNvSpPr/>
      </dsp:nvSpPr>
      <dsp:spPr>
        <a:xfrm rot="19440000">
          <a:off x="2547822" y="1038236"/>
          <a:ext cx="354470" cy="45020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en-US" sz="1400" kern="1200"/>
        </a:p>
      </dsp:txBody>
      <dsp:txXfrm>
        <a:off x="2557977" y="1159529"/>
        <a:ext cx="248129" cy="27012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FF39D2-246E-4FCF-9E1F-D54C3A99F13F}">
      <dsp:nvSpPr>
        <dsp:cNvPr id="0" name=""/>
        <dsp:cNvSpPr/>
      </dsp:nvSpPr>
      <dsp:spPr>
        <a:xfrm>
          <a:off x="4692" y="2332271"/>
          <a:ext cx="2400206" cy="712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6032" tIns="91440" rIns="256032" bIns="91440" numCol="1" spcCol="1270" anchor="ctr" anchorCtr="0">
          <a:noAutofit/>
        </a:bodyPr>
        <a:lstStyle/>
        <a:p>
          <a:pPr lvl="0" algn="r" defTabSz="1600200">
            <a:lnSpc>
              <a:spcPct val="90000"/>
            </a:lnSpc>
            <a:spcBef>
              <a:spcPct val="0"/>
            </a:spcBef>
            <a:spcAft>
              <a:spcPct val="35000"/>
            </a:spcAft>
          </a:pPr>
          <a:r>
            <a:rPr lang="en-US" sz="3600" kern="1200" dirty="0" smtClean="0"/>
            <a:t>Partition1</a:t>
          </a:r>
          <a:endParaRPr lang="en-US" sz="3600" kern="1200" dirty="0"/>
        </a:p>
      </dsp:txBody>
      <dsp:txXfrm>
        <a:off x="4692" y="2332271"/>
        <a:ext cx="2400206" cy="712800"/>
      </dsp:txXfrm>
    </dsp:sp>
    <dsp:sp modelId="{56206FB7-601F-4C66-9EB7-0F97EF4A13BE}">
      <dsp:nvSpPr>
        <dsp:cNvPr id="0" name=""/>
        <dsp:cNvSpPr/>
      </dsp:nvSpPr>
      <dsp:spPr>
        <a:xfrm>
          <a:off x="2404899" y="2298859"/>
          <a:ext cx="480041" cy="779625"/>
        </a:xfrm>
        <a:prstGeom prst="leftBrace">
          <a:avLst>
            <a:gd name="adj1" fmla="val 35000"/>
            <a:gd name="adj2" fmla="val 5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7478808-3715-4899-8B50-CA7E5A3B39F3}">
      <dsp:nvSpPr>
        <dsp:cNvPr id="0" name=""/>
        <dsp:cNvSpPr/>
      </dsp:nvSpPr>
      <dsp:spPr>
        <a:xfrm>
          <a:off x="3076957" y="1894943"/>
          <a:ext cx="6528562" cy="158745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285750" lvl="1" indent="-285750" algn="l" defTabSz="1600200">
            <a:lnSpc>
              <a:spcPct val="90000"/>
            </a:lnSpc>
            <a:spcBef>
              <a:spcPct val="0"/>
            </a:spcBef>
            <a:spcAft>
              <a:spcPct val="15000"/>
            </a:spcAft>
            <a:buChar char="••"/>
          </a:pPr>
          <a:r>
            <a:rPr lang="en-US" sz="3600" kern="1200" dirty="0" smtClean="0"/>
            <a:t> </a:t>
          </a:r>
          <a:endParaRPr lang="en-US" sz="3600" kern="1200" dirty="0"/>
        </a:p>
      </dsp:txBody>
      <dsp:txXfrm>
        <a:off x="3076957" y="1894943"/>
        <a:ext cx="6528562" cy="158745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AE6FD8B-F6D0-4D13-A800-637E6D2809E9}">
      <dsp:nvSpPr>
        <dsp:cNvPr id="0" name=""/>
        <dsp:cNvSpPr/>
      </dsp:nvSpPr>
      <dsp:spPr>
        <a:xfrm>
          <a:off x="0" y="68331"/>
          <a:ext cx="2587100" cy="910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27152" tIns="116840" rIns="327152" bIns="116840" numCol="1" spcCol="1270" anchor="ctr" anchorCtr="0">
          <a:noAutofit/>
        </a:bodyPr>
        <a:lstStyle/>
        <a:p>
          <a:pPr lvl="0" algn="r" defTabSz="2044700">
            <a:lnSpc>
              <a:spcPct val="90000"/>
            </a:lnSpc>
            <a:spcBef>
              <a:spcPct val="0"/>
            </a:spcBef>
            <a:spcAft>
              <a:spcPct val="35000"/>
            </a:spcAft>
          </a:pPr>
          <a:r>
            <a:rPr lang="en-US" sz="4600" kern="1200" dirty="0" smtClean="0"/>
            <a:t>LUN1</a:t>
          </a:r>
          <a:endParaRPr lang="en-US" sz="4600" kern="1200" dirty="0"/>
        </a:p>
      </dsp:txBody>
      <dsp:txXfrm>
        <a:off x="0" y="68331"/>
        <a:ext cx="2587100" cy="910800"/>
      </dsp:txXfrm>
    </dsp:sp>
    <dsp:sp modelId="{3F5A61B0-58A8-4A97-9428-BC245650555D}">
      <dsp:nvSpPr>
        <dsp:cNvPr id="0" name=""/>
        <dsp:cNvSpPr/>
      </dsp:nvSpPr>
      <dsp:spPr>
        <a:xfrm>
          <a:off x="2587100" y="25638"/>
          <a:ext cx="517420" cy="996187"/>
        </a:xfrm>
        <a:prstGeom prst="leftBrace">
          <a:avLst>
            <a:gd name="adj1" fmla="val 35000"/>
            <a:gd name="adj2" fmla="val 50000"/>
          </a:avLst>
        </a:pr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1ED0E7A-982E-48BB-9B9B-489418814527}">
      <dsp:nvSpPr>
        <dsp:cNvPr id="0" name=""/>
        <dsp:cNvSpPr/>
      </dsp:nvSpPr>
      <dsp:spPr>
        <a:xfrm>
          <a:off x="3311488" y="25638"/>
          <a:ext cx="7036913" cy="996187"/>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5260" tIns="175260" rIns="175260" bIns="175260" numCol="1" spcCol="1270" anchor="ctr" anchorCtr="0">
          <a:noAutofit/>
        </a:bodyPr>
        <a:lstStyle/>
        <a:p>
          <a:pPr marL="285750" lvl="1" indent="-285750" algn="l" defTabSz="2044700">
            <a:lnSpc>
              <a:spcPct val="90000"/>
            </a:lnSpc>
            <a:spcBef>
              <a:spcPct val="0"/>
            </a:spcBef>
            <a:spcAft>
              <a:spcPct val="15000"/>
            </a:spcAft>
            <a:buChar char="••"/>
          </a:pPr>
          <a:r>
            <a:rPr lang="en-US" sz="4600" kern="1200" dirty="0" smtClean="0"/>
            <a:t> </a:t>
          </a:r>
          <a:endParaRPr lang="en-US" sz="4600" kern="1200" dirty="0"/>
        </a:p>
      </dsp:txBody>
      <dsp:txXfrm>
        <a:off x="3311488" y="25638"/>
        <a:ext cx="7036913" cy="996187"/>
      </dsp:txXfrm>
    </dsp:sp>
    <dsp:sp modelId="{E898D4EA-4B21-49DA-B3EE-1DA03BCFB24B}">
      <dsp:nvSpPr>
        <dsp:cNvPr id="0" name=""/>
        <dsp:cNvSpPr/>
      </dsp:nvSpPr>
      <dsp:spPr>
        <a:xfrm>
          <a:off x="0" y="1230119"/>
          <a:ext cx="2587100" cy="910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27152" tIns="116840" rIns="327152" bIns="116840" numCol="1" spcCol="1270" anchor="ctr" anchorCtr="0">
          <a:noAutofit/>
        </a:bodyPr>
        <a:lstStyle/>
        <a:p>
          <a:pPr lvl="0" algn="r" defTabSz="2044700">
            <a:lnSpc>
              <a:spcPct val="90000"/>
            </a:lnSpc>
            <a:spcBef>
              <a:spcPct val="0"/>
            </a:spcBef>
            <a:spcAft>
              <a:spcPct val="35000"/>
            </a:spcAft>
          </a:pPr>
          <a:r>
            <a:rPr lang="en-US" sz="4600" kern="1200" dirty="0" smtClean="0"/>
            <a:t>LUN2</a:t>
          </a:r>
          <a:endParaRPr lang="en-US" sz="4600" kern="1200" dirty="0"/>
        </a:p>
      </dsp:txBody>
      <dsp:txXfrm>
        <a:off x="0" y="1230119"/>
        <a:ext cx="2587100" cy="910800"/>
      </dsp:txXfrm>
    </dsp:sp>
    <dsp:sp modelId="{FE9C805F-AFFD-4D9F-B9BF-95B35F17CC9A}">
      <dsp:nvSpPr>
        <dsp:cNvPr id="0" name=""/>
        <dsp:cNvSpPr/>
      </dsp:nvSpPr>
      <dsp:spPr>
        <a:xfrm>
          <a:off x="2587100" y="1187425"/>
          <a:ext cx="517420" cy="996187"/>
        </a:xfrm>
        <a:prstGeom prst="leftBrace">
          <a:avLst>
            <a:gd name="adj1" fmla="val 35000"/>
            <a:gd name="adj2" fmla="val 50000"/>
          </a:avLst>
        </a:pr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C5B4F2A-0A33-4118-A897-F5FF782BC107}">
      <dsp:nvSpPr>
        <dsp:cNvPr id="0" name=""/>
        <dsp:cNvSpPr/>
      </dsp:nvSpPr>
      <dsp:spPr>
        <a:xfrm>
          <a:off x="3311488" y="1187425"/>
          <a:ext cx="7036913" cy="996187"/>
        </a:xfrm>
        <a:prstGeom prst="rect">
          <a:avLst/>
        </a:prstGeom>
        <a:solidFill>
          <a:schemeClr val="accent3">
            <a:hueOff val="4756545"/>
            <a:satOff val="-10281"/>
            <a:lumOff val="-32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5260" tIns="175260" rIns="175260" bIns="175260" numCol="1" spcCol="1270" anchor="ctr" anchorCtr="0">
          <a:noAutofit/>
        </a:bodyPr>
        <a:lstStyle/>
        <a:p>
          <a:pPr marL="285750" lvl="1" indent="-285750" algn="l" defTabSz="2044700">
            <a:lnSpc>
              <a:spcPct val="90000"/>
            </a:lnSpc>
            <a:spcBef>
              <a:spcPct val="0"/>
            </a:spcBef>
            <a:spcAft>
              <a:spcPct val="15000"/>
            </a:spcAft>
            <a:buChar char="••"/>
          </a:pPr>
          <a:r>
            <a:rPr lang="en-US" sz="4600" kern="1200" dirty="0" smtClean="0"/>
            <a:t> </a:t>
          </a:r>
          <a:endParaRPr lang="en-US" sz="4600" kern="1200" dirty="0"/>
        </a:p>
      </dsp:txBody>
      <dsp:txXfrm>
        <a:off x="3311488" y="1187425"/>
        <a:ext cx="7036913" cy="996187"/>
      </dsp:txXfrm>
    </dsp:sp>
    <dsp:sp modelId="{08F45C32-6B97-4512-BFAE-FFFAC837A5F7}">
      <dsp:nvSpPr>
        <dsp:cNvPr id="0" name=""/>
        <dsp:cNvSpPr/>
      </dsp:nvSpPr>
      <dsp:spPr>
        <a:xfrm>
          <a:off x="0" y="2391906"/>
          <a:ext cx="2587100" cy="910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27152" tIns="116840" rIns="327152" bIns="116840" numCol="1" spcCol="1270" anchor="ctr" anchorCtr="0">
          <a:noAutofit/>
        </a:bodyPr>
        <a:lstStyle/>
        <a:p>
          <a:pPr lvl="0" algn="r" defTabSz="2044700">
            <a:lnSpc>
              <a:spcPct val="90000"/>
            </a:lnSpc>
            <a:spcBef>
              <a:spcPct val="0"/>
            </a:spcBef>
            <a:spcAft>
              <a:spcPct val="35000"/>
            </a:spcAft>
          </a:pPr>
          <a:r>
            <a:rPr lang="en-US" sz="4600" kern="1200" dirty="0" smtClean="0"/>
            <a:t>LUN3</a:t>
          </a:r>
          <a:endParaRPr lang="en-US" sz="4600" kern="1200" dirty="0"/>
        </a:p>
      </dsp:txBody>
      <dsp:txXfrm>
        <a:off x="0" y="2391906"/>
        <a:ext cx="2587100" cy="910800"/>
      </dsp:txXfrm>
    </dsp:sp>
    <dsp:sp modelId="{86EE0EE3-BB73-435B-96EB-70D8D7EAD021}">
      <dsp:nvSpPr>
        <dsp:cNvPr id="0" name=""/>
        <dsp:cNvSpPr/>
      </dsp:nvSpPr>
      <dsp:spPr>
        <a:xfrm>
          <a:off x="2587100" y="2349213"/>
          <a:ext cx="517420" cy="996187"/>
        </a:xfrm>
        <a:prstGeom prst="leftBrace">
          <a:avLst>
            <a:gd name="adj1" fmla="val 35000"/>
            <a:gd name="adj2" fmla="val 50000"/>
          </a:avLst>
        </a:pr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3146AF8-AABE-4EA1-AF67-ED7FC60083E4}">
      <dsp:nvSpPr>
        <dsp:cNvPr id="0" name=""/>
        <dsp:cNvSpPr/>
      </dsp:nvSpPr>
      <dsp:spPr>
        <a:xfrm>
          <a:off x="3311488" y="2349213"/>
          <a:ext cx="7036913" cy="996187"/>
        </a:xfrm>
        <a:prstGeom prst="rect">
          <a:avLst/>
        </a:prstGeom>
        <a:solidFill>
          <a:schemeClr val="accent3">
            <a:hueOff val="9513091"/>
            <a:satOff val="-20561"/>
            <a:lumOff val="-65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5260" tIns="175260" rIns="175260" bIns="175260" numCol="1" spcCol="1270" anchor="ctr" anchorCtr="0">
          <a:noAutofit/>
        </a:bodyPr>
        <a:lstStyle/>
        <a:p>
          <a:pPr marL="285750" lvl="1" indent="-285750" algn="l" defTabSz="2044700">
            <a:lnSpc>
              <a:spcPct val="90000"/>
            </a:lnSpc>
            <a:spcBef>
              <a:spcPct val="0"/>
            </a:spcBef>
            <a:spcAft>
              <a:spcPct val="15000"/>
            </a:spcAft>
            <a:buChar char="••"/>
          </a:pPr>
          <a:r>
            <a:rPr lang="en-US" sz="4600" kern="1200" dirty="0" smtClean="0"/>
            <a:t> </a:t>
          </a:r>
          <a:endParaRPr lang="en-US" sz="4600" kern="1200" dirty="0"/>
        </a:p>
      </dsp:txBody>
      <dsp:txXfrm>
        <a:off x="3311488" y="2349213"/>
        <a:ext cx="7036913" cy="996187"/>
      </dsp:txXfrm>
    </dsp:sp>
    <dsp:sp modelId="{9CDAB029-3378-4D8A-8DC2-AEC2145306E4}">
      <dsp:nvSpPr>
        <dsp:cNvPr id="0" name=""/>
        <dsp:cNvSpPr/>
      </dsp:nvSpPr>
      <dsp:spPr>
        <a:xfrm>
          <a:off x="0" y="3553694"/>
          <a:ext cx="2587100" cy="910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27152" tIns="116840" rIns="327152" bIns="116840" numCol="1" spcCol="1270" anchor="ctr" anchorCtr="0">
          <a:noAutofit/>
        </a:bodyPr>
        <a:lstStyle/>
        <a:p>
          <a:pPr lvl="0" algn="r" defTabSz="2044700">
            <a:lnSpc>
              <a:spcPct val="90000"/>
            </a:lnSpc>
            <a:spcBef>
              <a:spcPct val="0"/>
            </a:spcBef>
            <a:spcAft>
              <a:spcPct val="35000"/>
            </a:spcAft>
          </a:pPr>
          <a:r>
            <a:rPr lang="en-US" sz="4600" kern="1200" dirty="0" smtClean="0"/>
            <a:t>LUN4</a:t>
          </a:r>
          <a:endParaRPr lang="en-US" sz="4600" kern="1200" dirty="0"/>
        </a:p>
      </dsp:txBody>
      <dsp:txXfrm>
        <a:off x="0" y="3553694"/>
        <a:ext cx="2587100" cy="910800"/>
      </dsp:txXfrm>
    </dsp:sp>
    <dsp:sp modelId="{9FB21F62-C0C3-4805-B766-38C95B8E7AA2}">
      <dsp:nvSpPr>
        <dsp:cNvPr id="0" name=""/>
        <dsp:cNvSpPr/>
      </dsp:nvSpPr>
      <dsp:spPr>
        <a:xfrm>
          <a:off x="2587100" y="3511000"/>
          <a:ext cx="517420" cy="996187"/>
        </a:xfrm>
        <a:prstGeom prst="leftBrace">
          <a:avLst>
            <a:gd name="adj1" fmla="val 35000"/>
            <a:gd name="adj2" fmla="val 50000"/>
          </a:avLst>
        </a:pr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6CF3F22-A3EF-431E-89CA-0CF1E2D6B771}">
      <dsp:nvSpPr>
        <dsp:cNvPr id="0" name=""/>
        <dsp:cNvSpPr/>
      </dsp:nvSpPr>
      <dsp:spPr>
        <a:xfrm>
          <a:off x="3311488" y="3511000"/>
          <a:ext cx="7036913" cy="996187"/>
        </a:xfrm>
        <a:prstGeom prst="rect">
          <a:avLst/>
        </a:prstGeom>
        <a:solidFill>
          <a:schemeClr val="accent3">
            <a:hueOff val="14269635"/>
            <a:satOff val="-30842"/>
            <a:lumOff val="-97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5260" tIns="175260" rIns="175260" bIns="175260" numCol="1" spcCol="1270" anchor="ctr" anchorCtr="0">
          <a:noAutofit/>
        </a:bodyPr>
        <a:lstStyle/>
        <a:p>
          <a:pPr marL="285750" lvl="1" indent="-285750" algn="l" defTabSz="2044700">
            <a:lnSpc>
              <a:spcPct val="90000"/>
            </a:lnSpc>
            <a:spcBef>
              <a:spcPct val="0"/>
            </a:spcBef>
            <a:spcAft>
              <a:spcPct val="15000"/>
            </a:spcAft>
            <a:buChar char="••"/>
          </a:pPr>
          <a:r>
            <a:rPr lang="en-US" sz="4600" kern="1200" dirty="0" smtClean="0"/>
            <a:t>  </a:t>
          </a:r>
          <a:endParaRPr lang="en-US" sz="4600" kern="1200" dirty="0"/>
        </a:p>
      </dsp:txBody>
      <dsp:txXfrm>
        <a:off x="3311488" y="3511000"/>
        <a:ext cx="7036913" cy="996187"/>
      </dsp:txXfrm>
    </dsp:sp>
  </dsp:spTree>
</dsp:drawing>
</file>

<file path=ppt/diagrams/layout1.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2.xml><?xml version="1.0" encoding="utf-8"?>
<dgm:layoutDef xmlns:dgm="http://schemas.openxmlformats.org/drawingml/2006/diagram" xmlns:a="http://schemas.openxmlformats.org/drawingml/2006/main" uniqueId="urn:diagrams.loki3.com/BracketList">
  <dgm:title val="Vertical Bracket List"/>
  <dgm:desc val="Use to show grouped blocks of information.  Works well with large amounts of Level 2 text."/>
  <dgm:catLst>
    <dgm:cat type="list" pri="4110"/>
    <dgm:cat type="officeonline" pri="3000"/>
  </dgm:catLst>
  <dgm:sampData>
    <dgm:dataModel>
      <dgm:ptLst>
        <dgm:pt modelId="0" type="doc"/>
        <dgm:pt modelId="1">
          <dgm:prSet phldr="1"/>
        </dgm:pt>
        <dgm:pt modelId="11">
          <dgm:prSet phldr="1"/>
        </dgm:pt>
        <dgm:pt modelId="2">
          <dgm:prSet phldr="1"/>
        </dgm:pt>
        <dgm:pt modelId="21">
          <dgm:prSet phldr="1"/>
        </dgm:pt>
      </dgm:ptLst>
      <dgm:cxnLst>
        <dgm:cxn modelId="3" srcId="0" destId="1" srcOrd="0" destOrd="0"/>
        <dgm:cxn modelId="4" srcId="1" destId="11" srcOrd="0" destOrd="0"/>
        <dgm:cxn modelId="5" srcId="0" destId="2" srcOrd="0" destOrd="0"/>
        <dgm:cxn modelId="6" srcId="2" destId="2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V" refType="primFontSz" refFor="des" refForName="parTx" fact="0.1"/>
      <dgm:constr type="primFontSz" for="des" forName="parTx" val="65"/>
      <dgm:constr type="primFontSz" for="des" forName="desTx" refType="primFontSz" refFor="des" refForName="parTx"/>
      <dgm:constr type="h" for="des" forName="parTx" refType="primFontSz" refFor="des" refForName="parTx" fact="0.55"/>
      <dgm:constr type="h" for="des" forName="bracket" refType="primFontSz" refFor="des" refForName="parTx" fact="0.55"/>
      <dgm:constr type="h" for="des" forName="desTx" refType="primFontSz" refFor="des" refForName="parTx" fact="0.55"/>
    </dgm:constrLst>
    <dgm:ruleLst>
      <dgm:rule type="primFontSz" for="des" forName="parTx" val="5" fact="NaN" max="NaN"/>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Tx" refType="w" fact="0.25"/>
          <dgm:constr type="w" for="ch" forName="bracket" refType="w" fact="0.05"/>
          <dgm:constr type="w" for="ch" forName="spH" refType="w" fact="0.02"/>
          <dgm:constr type="w" for="ch" forName="desTx" refType="w" fact="0.68"/>
          <dgm:constr type="h" for="ch" forName="bracket" refType="h" refFor="ch" refForName="desTx" op="gte"/>
          <dgm:constr type="h" for="ch" forName="bracket" refType="h" refFor="ch" refForName="parTx" op="gte"/>
          <dgm:constr type="h" for="ch" forName="desTx" refType="h" refFor="ch" refForName="parTx" op="gte"/>
        </dgm:constrLst>
        <dgm:ruleLst/>
        <dgm:layoutNode name="parTx" styleLbl="revTx">
          <dgm:varLst>
            <dgm:chMax val="1"/>
            <dgm:bulletEnabled val="1"/>
          </dgm:varLst>
          <dgm:choose name="Name8">
            <dgm:if name="Name9" func="var" arg="dir" op="equ" val="norm">
              <dgm:alg type="tx">
                <dgm:param type="parTxLTRAlign" val="r"/>
              </dgm:alg>
            </dgm:if>
            <dgm:else name="Name10">
              <dgm:alg type="tx">
                <dgm:param type="parTxLTRAlign" val="l"/>
              </dgm:alg>
            </dgm:else>
          </dgm:choose>
          <dgm:shape xmlns:r="http://schemas.openxmlformats.org/officeDocument/2006/relationships" type="rect" r:blip="">
            <dgm:adjLst/>
          </dgm:shape>
          <dgm:presOf axis="self" ptType="node"/>
          <dgm:constrLst>
            <dgm:constr type="tMarg" refType="primFontSz" fact="0.2"/>
            <dgm:constr type="bMarg" refType="primFontSz" fact="0.2"/>
          </dgm:constrLst>
          <dgm:ruleLst>
            <dgm:rule type="h" val="INF" fact="NaN" max="NaN"/>
          </dgm:ruleLst>
        </dgm:layoutNode>
        <dgm:layoutNode name="bracket" styleLbl="parChTrans1D1">
          <dgm:alg type="sp"/>
          <dgm:choose name="Name11">
            <dgm:if name="Name12" func="var" arg="dir" op="equ" val="norm">
              <dgm:shape xmlns:r="http://schemas.openxmlformats.org/officeDocument/2006/relationships" type="leftBrace" r:blip="">
                <dgm:adjLst>
                  <dgm:adj idx="1" val="0.35"/>
                </dgm:adjLst>
              </dgm:shape>
            </dgm:if>
            <dgm:else name="Name13">
              <dgm:shape xmlns:r="http://schemas.openxmlformats.org/officeDocument/2006/relationships" rot="180" type="leftBrace" r:blip="">
                <dgm:adjLst>
                  <dgm:adj idx="1" val="0.35"/>
                </dgm:adjLst>
              </dgm:shape>
            </dgm:else>
          </dgm:choose>
          <dgm:presOf/>
        </dgm:layoutNode>
        <dgm:layoutNode name="spH">
          <dgm:alg type="sp"/>
        </dgm:layoutNode>
        <dgm:choose name="Name14">
          <dgm:if name="Name15" axis="ch" ptType="node" func="cnt" op="gte" val="1">
            <dgm:layoutNode name="desTx" styleLbl="node1">
              <dgm:varLst>
                <dgm:bulletEnabled val="1"/>
              </dgm:varLst>
              <dgm:alg type="tx">
                <dgm:param type="stBulletLvl" val="1"/>
                <dgm:param type="txAnchorVertCh" val="mid"/>
              </dgm:alg>
              <dgm:shape xmlns:r="http://schemas.openxmlformats.org/officeDocument/2006/relationships" type="rect" r:blip="">
                <dgm:adjLst/>
              </dgm:shape>
              <dgm:presOf axis="des" ptType="node"/>
              <dgm:constrLst>
                <dgm:constr type="secFontSz" refType="primFontSz"/>
                <dgm:constr type="tMarg" refType="primFontSz" fact="0.3"/>
                <dgm:constr type="bMarg" refType="primFontSz" fact="0.3"/>
                <dgm:constr type="lMarg" refType="primFontSz" fact="0.3"/>
                <dgm:constr type="rMarg" refType="primFontSz" fact="0.3"/>
              </dgm:constrLst>
              <dgm:ruleLst>
                <dgm:rule type="h" val="INF" fact="NaN" max="NaN"/>
              </dgm:ruleLst>
            </dgm:layoutNode>
          </dgm:if>
          <dgm:else name="Name16"/>
        </dgm:choose>
      </dgm:layoutNode>
      <dgm:forEach name="Name17" axis="followSib" ptType="sibTrans" cnt="1">
        <dgm:layoutNode name="spV">
          <dgm:alg type="sp"/>
        </dgm:layoutNode>
      </dgm:forEach>
    </dgm:forEach>
  </dgm:layoutNode>
</dgm:layoutDef>
</file>

<file path=ppt/diagrams/layout3.xml><?xml version="1.0" encoding="utf-8"?>
<dgm:layoutDef xmlns:dgm="http://schemas.openxmlformats.org/drawingml/2006/diagram" xmlns:a="http://schemas.openxmlformats.org/drawingml/2006/main" uniqueId="urn:diagrams.loki3.com/BracketList">
  <dgm:title val="Vertical Bracket List"/>
  <dgm:desc val="Use to show grouped blocks of information.  Works well with large amounts of Level 2 text."/>
  <dgm:catLst>
    <dgm:cat type="list" pri="4110"/>
    <dgm:cat type="officeonline" pri="3000"/>
  </dgm:catLst>
  <dgm:sampData>
    <dgm:dataModel>
      <dgm:ptLst>
        <dgm:pt modelId="0" type="doc"/>
        <dgm:pt modelId="1">
          <dgm:prSet phldr="1"/>
        </dgm:pt>
        <dgm:pt modelId="11">
          <dgm:prSet phldr="1"/>
        </dgm:pt>
        <dgm:pt modelId="2">
          <dgm:prSet phldr="1"/>
        </dgm:pt>
        <dgm:pt modelId="21">
          <dgm:prSet phldr="1"/>
        </dgm:pt>
      </dgm:ptLst>
      <dgm:cxnLst>
        <dgm:cxn modelId="3" srcId="0" destId="1" srcOrd="0" destOrd="0"/>
        <dgm:cxn modelId="4" srcId="1" destId="11" srcOrd="0" destOrd="0"/>
        <dgm:cxn modelId="5" srcId="0" destId="2" srcOrd="0" destOrd="0"/>
        <dgm:cxn modelId="6" srcId="2" destId="2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V" refType="primFontSz" refFor="des" refForName="parTx" fact="0.1"/>
      <dgm:constr type="primFontSz" for="des" forName="parTx" val="65"/>
      <dgm:constr type="primFontSz" for="des" forName="desTx" refType="primFontSz" refFor="des" refForName="parTx"/>
      <dgm:constr type="h" for="des" forName="parTx" refType="primFontSz" refFor="des" refForName="parTx" fact="0.55"/>
      <dgm:constr type="h" for="des" forName="bracket" refType="primFontSz" refFor="des" refForName="parTx" fact="0.55"/>
      <dgm:constr type="h" for="des" forName="desTx" refType="primFontSz" refFor="des" refForName="parTx" fact="0.55"/>
    </dgm:constrLst>
    <dgm:ruleLst>
      <dgm:rule type="primFontSz" for="des" forName="parTx" val="5" fact="NaN" max="NaN"/>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Tx" refType="w" fact="0.25"/>
          <dgm:constr type="w" for="ch" forName="bracket" refType="w" fact="0.05"/>
          <dgm:constr type="w" for="ch" forName="spH" refType="w" fact="0.02"/>
          <dgm:constr type="w" for="ch" forName="desTx" refType="w" fact="0.68"/>
          <dgm:constr type="h" for="ch" forName="bracket" refType="h" refFor="ch" refForName="desTx" op="gte"/>
          <dgm:constr type="h" for="ch" forName="bracket" refType="h" refFor="ch" refForName="parTx" op="gte"/>
          <dgm:constr type="h" for="ch" forName="desTx" refType="h" refFor="ch" refForName="parTx" op="gte"/>
        </dgm:constrLst>
        <dgm:ruleLst/>
        <dgm:layoutNode name="parTx" styleLbl="revTx">
          <dgm:varLst>
            <dgm:chMax val="1"/>
            <dgm:bulletEnabled val="1"/>
          </dgm:varLst>
          <dgm:choose name="Name8">
            <dgm:if name="Name9" func="var" arg="dir" op="equ" val="norm">
              <dgm:alg type="tx">
                <dgm:param type="parTxLTRAlign" val="r"/>
              </dgm:alg>
            </dgm:if>
            <dgm:else name="Name10">
              <dgm:alg type="tx">
                <dgm:param type="parTxLTRAlign" val="l"/>
              </dgm:alg>
            </dgm:else>
          </dgm:choose>
          <dgm:shape xmlns:r="http://schemas.openxmlformats.org/officeDocument/2006/relationships" type="rect" r:blip="">
            <dgm:adjLst/>
          </dgm:shape>
          <dgm:presOf axis="self" ptType="node"/>
          <dgm:constrLst>
            <dgm:constr type="tMarg" refType="primFontSz" fact="0.2"/>
            <dgm:constr type="bMarg" refType="primFontSz" fact="0.2"/>
          </dgm:constrLst>
          <dgm:ruleLst>
            <dgm:rule type="h" val="INF" fact="NaN" max="NaN"/>
          </dgm:ruleLst>
        </dgm:layoutNode>
        <dgm:layoutNode name="bracket" styleLbl="parChTrans1D1">
          <dgm:alg type="sp"/>
          <dgm:choose name="Name11">
            <dgm:if name="Name12" func="var" arg="dir" op="equ" val="norm">
              <dgm:shape xmlns:r="http://schemas.openxmlformats.org/officeDocument/2006/relationships" type="leftBrace" r:blip="">
                <dgm:adjLst>
                  <dgm:adj idx="1" val="0.35"/>
                </dgm:adjLst>
              </dgm:shape>
            </dgm:if>
            <dgm:else name="Name13">
              <dgm:shape xmlns:r="http://schemas.openxmlformats.org/officeDocument/2006/relationships" rot="180" type="leftBrace" r:blip="">
                <dgm:adjLst>
                  <dgm:adj idx="1" val="0.35"/>
                </dgm:adjLst>
              </dgm:shape>
            </dgm:else>
          </dgm:choose>
          <dgm:presOf/>
        </dgm:layoutNode>
        <dgm:layoutNode name="spH">
          <dgm:alg type="sp"/>
        </dgm:layoutNode>
        <dgm:choose name="Name14">
          <dgm:if name="Name15" axis="ch" ptType="node" func="cnt" op="gte" val="1">
            <dgm:layoutNode name="desTx" styleLbl="node1">
              <dgm:varLst>
                <dgm:bulletEnabled val="1"/>
              </dgm:varLst>
              <dgm:alg type="tx">
                <dgm:param type="stBulletLvl" val="1"/>
                <dgm:param type="txAnchorVertCh" val="mid"/>
              </dgm:alg>
              <dgm:shape xmlns:r="http://schemas.openxmlformats.org/officeDocument/2006/relationships" type="rect" r:blip="">
                <dgm:adjLst/>
              </dgm:shape>
              <dgm:presOf axis="des" ptType="node"/>
              <dgm:constrLst>
                <dgm:constr type="secFontSz" refType="primFontSz"/>
                <dgm:constr type="tMarg" refType="primFontSz" fact="0.3"/>
                <dgm:constr type="bMarg" refType="primFontSz" fact="0.3"/>
                <dgm:constr type="lMarg" refType="primFontSz" fact="0.3"/>
                <dgm:constr type="rMarg" refType="primFontSz" fact="0.3"/>
              </dgm:constrLst>
              <dgm:ruleLst>
                <dgm:rule type="h" val="INF" fact="NaN" max="NaN"/>
              </dgm:ruleLst>
            </dgm:layoutNode>
          </dgm:if>
          <dgm:else name="Name16"/>
        </dgm:choose>
      </dgm:layoutNode>
      <dgm:forEach name="Name17" axis="followSib" ptType="sibTrans" cnt="1">
        <dgm:layoutNode name="spV">
          <dgm:alg type="sp"/>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9088EAF-6ECA-4616-85EF-35AA19C641F3}" type="datetimeFigureOut">
              <a:rPr lang="en-US"/>
              <a:t>5/5/2014</a:t>
            </a:fld>
            <a:endParaRPr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9F912AB-2776-42F2-A957-313FC7EFEDB9}" type="slidenum">
              <a:rPr/>
              <a:t>‹#›</a:t>
            </a:fld>
            <a:endParaRPr dirty="0"/>
          </a:p>
        </p:txBody>
      </p:sp>
    </p:spTree>
    <p:extLst>
      <p:ext uri="{BB962C8B-B14F-4D97-AF65-F5344CB8AC3E}">
        <p14:creationId xmlns:p14="http://schemas.microsoft.com/office/powerpoint/2010/main" val="393206574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ABD2D7A-D230-4F91-BD59-0A39C2703BA8}" type="datetimeFigureOut">
              <a:rPr lang="en-US"/>
              <a:t>5/5/2014</a:t>
            </a:fld>
            <a:endParaRPr dirty="0"/>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a:t>Click to edit Master text styles</a:t>
            </a:r>
          </a:p>
          <a:p>
            <a:pPr lvl="1"/>
            <a:r>
              <a:rPr/>
              <a:t>Second level</a:t>
            </a:r>
          </a:p>
          <a:p>
            <a:pPr lvl="2"/>
            <a:r>
              <a:rPr/>
              <a:t>Third level</a:t>
            </a:r>
          </a:p>
          <a:p>
            <a:pPr lvl="3"/>
            <a:r>
              <a:rPr/>
              <a:t>Fourth level</a:t>
            </a:r>
          </a:p>
          <a:p>
            <a:pPr lvl="4"/>
            <a:r>
              <a:rP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93199CD-3E1B-4AE6-990F-76F925F5EA9F}" type="slidenum">
              <a:rPr/>
              <a:t>‹#›</a:t>
            </a:fld>
            <a:endParaRPr dirty="0"/>
          </a:p>
        </p:txBody>
      </p:sp>
    </p:spTree>
    <p:extLst>
      <p:ext uri="{BB962C8B-B14F-4D97-AF65-F5344CB8AC3E}">
        <p14:creationId xmlns:p14="http://schemas.microsoft.com/office/powerpoint/2010/main" val="42765798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065214" y="1828800"/>
            <a:ext cx="8229600" cy="2895600"/>
          </a:xfrm>
        </p:spPr>
        <p:txBody>
          <a:bodyPr anchor="b">
            <a:normAutofit/>
          </a:bodyPr>
          <a:lstStyle>
            <a:lvl1pPr>
              <a:lnSpc>
                <a:spcPct val="80000"/>
              </a:lnSpc>
              <a:defRPr sz="6600">
                <a:solidFill>
                  <a:schemeClr val="tx1"/>
                </a:solidFill>
              </a:defRPr>
            </a:lvl1pPr>
          </a:lstStyle>
          <a:p>
            <a:r>
              <a:rPr lang="en-US" smtClean="0"/>
              <a:t>Click to edit Master title style</a:t>
            </a:r>
            <a:endParaRPr/>
          </a:p>
        </p:txBody>
      </p:sp>
      <p:sp>
        <p:nvSpPr>
          <p:cNvPr id="3" name="Subtitle 2"/>
          <p:cNvSpPr>
            <a:spLocks noGrp="1"/>
          </p:cNvSpPr>
          <p:nvPr>
            <p:ph type="subTitle" idx="1"/>
          </p:nvPr>
        </p:nvSpPr>
        <p:spPr>
          <a:xfrm>
            <a:off x="1065213" y="4800600"/>
            <a:ext cx="8229600" cy="1219200"/>
          </a:xfrm>
        </p:spPr>
        <p:txBody>
          <a:bodyPr>
            <a:normAutofit/>
          </a:bodyPr>
          <a:lstStyle>
            <a:lvl1pPr marL="0" indent="0" algn="l">
              <a:spcBef>
                <a:spcPts val="0"/>
              </a:spcBef>
              <a:buNone/>
              <a:defRPr sz="2000" cap="all" spc="200" baseline="0">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a:p>
        </p:txBody>
      </p:sp>
    </p:spTree>
    <p:extLst>
      <p:ext uri="{BB962C8B-B14F-4D97-AF65-F5344CB8AC3E}">
        <p14:creationId xmlns:p14="http://schemas.microsoft.com/office/powerpoint/2010/main" val="94999051"/>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fld id="{03F41C87-7AD9-4845-A077-840E4A0F3F06}" type="datetimeFigureOut">
              <a:rPr lang="en-US"/>
              <a:t>5/5/2014</a:t>
            </a:fld>
            <a:endParaRPr dirty="0"/>
          </a:p>
        </p:txBody>
      </p:sp>
      <p:sp>
        <p:nvSpPr>
          <p:cNvPr id="5" name="Footer Placeholder 4"/>
          <p:cNvSpPr>
            <a:spLocks noGrp="1"/>
          </p:cNvSpPr>
          <p:nvPr>
            <p:ph type="ftr" sz="quarter" idx="11"/>
          </p:nvPr>
        </p:nvSpPr>
        <p:spPr/>
        <p:txBody>
          <a:bodyPr/>
          <a:lstStyle/>
          <a:p>
            <a:endParaRPr dirty="0"/>
          </a:p>
        </p:txBody>
      </p:sp>
      <p:sp>
        <p:nvSpPr>
          <p:cNvPr id="6" name="Slide Number Placeholder 5"/>
          <p:cNvSpPr>
            <a:spLocks noGrp="1"/>
          </p:cNvSpPr>
          <p:nvPr>
            <p:ph type="sldNum" sz="quarter" idx="12"/>
          </p:nvPr>
        </p:nvSpPr>
        <p:spPr/>
        <p:txBody>
          <a:bodyPr/>
          <a:lstStyle/>
          <a:p>
            <a:fld id="{2A013F82-EE5E-44EE-A61D-E31C6657F26F}" type="slidenum">
              <a:rPr/>
              <a:t>‹#›</a:t>
            </a:fld>
            <a:endParaRPr dirty="0"/>
          </a:p>
        </p:txBody>
      </p:sp>
    </p:spTree>
    <p:extLst>
      <p:ext uri="{BB962C8B-B14F-4D97-AF65-F5344CB8AC3E}">
        <p14:creationId xmlns:p14="http://schemas.microsoft.com/office/powerpoint/2010/main" val="46009531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42412" y="381001"/>
            <a:ext cx="1524001" cy="5638800"/>
          </a:xfrm>
        </p:spPr>
        <p:txBody>
          <a:bodyPr vert="eaVert"/>
          <a:lstStyle/>
          <a:p>
            <a:r>
              <a:rPr lang="en-US" smtClean="0"/>
              <a:t>Click to edit Master title style</a:t>
            </a:r>
            <a:endParaRPr/>
          </a:p>
        </p:txBody>
      </p:sp>
      <p:sp>
        <p:nvSpPr>
          <p:cNvPr id="3" name="Vertical Text Placeholder 2"/>
          <p:cNvSpPr>
            <a:spLocks noGrp="1"/>
          </p:cNvSpPr>
          <p:nvPr>
            <p:ph type="body" orient="vert" idx="1"/>
          </p:nvPr>
        </p:nvSpPr>
        <p:spPr>
          <a:xfrm>
            <a:off x="1522412" y="381001"/>
            <a:ext cx="7391399" cy="56388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fld id="{03F41C87-7AD9-4845-A077-840E4A0F3F06}" type="datetimeFigureOut">
              <a:rPr lang="en-US"/>
              <a:t>5/5/2014</a:t>
            </a:fld>
            <a:endParaRPr dirty="0"/>
          </a:p>
        </p:txBody>
      </p:sp>
      <p:sp>
        <p:nvSpPr>
          <p:cNvPr id="5" name="Footer Placeholder 4"/>
          <p:cNvSpPr>
            <a:spLocks noGrp="1"/>
          </p:cNvSpPr>
          <p:nvPr>
            <p:ph type="ftr" sz="quarter" idx="11"/>
          </p:nvPr>
        </p:nvSpPr>
        <p:spPr/>
        <p:txBody>
          <a:bodyPr/>
          <a:lstStyle/>
          <a:p>
            <a:endParaRPr dirty="0"/>
          </a:p>
        </p:txBody>
      </p:sp>
      <p:sp>
        <p:nvSpPr>
          <p:cNvPr id="6" name="Slide Number Placeholder 5"/>
          <p:cNvSpPr>
            <a:spLocks noGrp="1"/>
          </p:cNvSpPr>
          <p:nvPr>
            <p:ph type="sldNum" sz="quarter" idx="12"/>
          </p:nvPr>
        </p:nvSpPr>
        <p:spPr/>
        <p:txBody>
          <a:bodyPr/>
          <a:lstStyle/>
          <a:p>
            <a:fld id="{2A013F82-EE5E-44EE-A61D-E31C6657F26F}" type="slidenum">
              <a:rPr/>
              <a:t>‹#›</a:t>
            </a:fld>
            <a:endParaRPr dirty="0"/>
          </a:p>
        </p:txBody>
      </p:sp>
    </p:spTree>
    <p:extLst>
      <p:ext uri="{BB962C8B-B14F-4D97-AF65-F5344CB8AC3E}">
        <p14:creationId xmlns:p14="http://schemas.microsoft.com/office/powerpoint/2010/main" val="4079035419"/>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idx="1"/>
          </p:nvPr>
        </p:nvSpPr>
        <p:spPr/>
        <p:txBody>
          <a:bodyPr/>
          <a:lstStyle>
            <a:lvl5pPr>
              <a:defRPr/>
            </a:lvl5pPr>
            <a:lvl6pPr>
              <a:defRPr/>
            </a:lvl6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fld id="{03F41C87-7AD9-4845-A077-840E4A0F3F06}" type="datetimeFigureOut">
              <a:rPr lang="en-US"/>
              <a:t>5/5/2014</a:t>
            </a:fld>
            <a:endParaRPr dirty="0"/>
          </a:p>
        </p:txBody>
      </p:sp>
      <p:sp>
        <p:nvSpPr>
          <p:cNvPr id="5" name="Footer Placeholder 4"/>
          <p:cNvSpPr>
            <a:spLocks noGrp="1"/>
          </p:cNvSpPr>
          <p:nvPr>
            <p:ph type="ftr" sz="quarter" idx="11"/>
          </p:nvPr>
        </p:nvSpPr>
        <p:spPr/>
        <p:txBody>
          <a:bodyPr/>
          <a:lstStyle/>
          <a:p>
            <a:endParaRPr dirty="0"/>
          </a:p>
        </p:txBody>
      </p:sp>
      <p:sp>
        <p:nvSpPr>
          <p:cNvPr id="6" name="Slide Number Placeholder 5"/>
          <p:cNvSpPr>
            <a:spLocks noGrp="1"/>
          </p:cNvSpPr>
          <p:nvPr>
            <p:ph type="sldNum" sz="quarter" idx="12"/>
          </p:nvPr>
        </p:nvSpPr>
        <p:spPr/>
        <p:txBody>
          <a:bodyPr/>
          <a:lstStyle/>
          <a:p>
            <a:fld id="{2A013F82-EE5E-44EE-A61D-E31C6657F26F}" type="slidenum">
              <a:rPr/>
              <a:t>‹#›</a:t>
            </a:fld>
            <a:endParaRPr dirty="0"/>
          </a:p>
        </p:txBody>
      </p:sp>
    </p:spTree>
    <p:extLst>
      <p:ext uri="{BB962C8B-B14F-4D97-AF65-F5344CB8AC3E}">
        <p14:creationId xmlns:p14="http://schemas.microsoft.com/office/powerpoint/2010/main" val="2738254095"/>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59614" y="2514600"/>
            <a:ext cx="8692399" cy="2819400"/>
          </a:xfrm>
        </p:spPr>
        <p:txBody>
          <a:bodyPr anchor="b">
            <a:normAutofit/>
          </a:bodyPr>
          <a:lstStyle>
            <a:lvl1pPr algn="l">
              <a:lnSpc>
                <a:spcPct val="80000"/>
              </a:lnSpc>
              <a:defRPr sz="4800" b="0" cap="none" baseline="0"/>
            </a:lvl1pPr>
          </a:lstStyle>
          <a:p>
            <a:r>
              <a:rPr lang="en-US" smtClean="0"/>
              <a:t>Click to edit Master title style</a:t>
            </a:r>
            <a:endParaRPr/>
          </a:p>
        </p:txBody>
      </p:sp>
      <p:sp>
        <p:nvSpPr>
          <p:cNvPr id="3" name="Text Placeholder 2"/>
          <p:cNvSpPr>
            <a:spLocks noGrp="1"/>
          </p:cNvSpPr>
          <p:nvPr>
            <p:ph type="body" idx="1"/>
          </p:nvPr>
        </p:nvSpPr>
        <p:spPr>
          <a:xfrm>
            <a:off x="1065213" y="5410200"/>
            <a:ext cx="8687333" cy="609601"/>
          </a:xfrm>
        </p:spPr>
        <p:txBody>
          <a:bodyPr anchor="t">
            <a:normAutofit/>
          </a:bodyPr>
          <a:lstStyle>
            <a:lvl1pPr marL="0" indent="0">
              <a:spcBef>
                <a:spcPts val="0"/>
              </a:spcBef>
              <a:buNone/>
              <a:defRPr sz="2000" cap="all" spc="200" baseline="0">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3F41C87-7AD9-4845-A077-840E4A0F3F06}" type="datetimeFigureOut">
              <a:rPr lang="en-US"/>
              <a:t>5/5/2014</a:t>
            </a:fld>
            <a:endParaRPr dirty="0"/>
          </a:p>
        </p:txBody>
      </p:sp>
      <p:sp>
        <p:nvSpPr>
          <p:cNvPr id="5" name="Footer Placeholder 4"/>
          <p:cNvSpPr>
            <a:spLocks noGrp="1"/>
          </p:cNvSpPr>
          <p:nvPr>
            <p:ph type="ftr" sz="quarter" idx="11"/>
          </p:nvPr>
        </p:nvSpPr>
        <p:spPr/>
        <p:txBody>
          <a:bodyPr/>
          <a:lstStyle/>
          <a:p>
            <a:endParaRPr dirty="0"/>
          </a:p>
        </p:txBody>
      </p:sp>
      <p:sp>
        <p:nvSpPr>
          <p:cNvPr id="6" name="Slide Number Placeholder 5"/>
          <p:cNvSpPr>
            <a:spLocks noGrp="1"/>
          </p:cNvSpPr>
          <p:nvPr>
            <p:ph type="sldNum" sz="quarter" idx="12"/>
          </p:nvPr>
        </p:nvSpPr>
        <p:spPr/>
        <p:txBody>
          <a:bodyPr/>
          <a:lstStyle/>
          <a:p>
            <a:fld id="{2A013F82-EE5E-44EE-A61D-E31C6657F26F}" type="slidenum">
              <a:rPr/>
              <a:t>‹#›</a:t>
            </a:fld>
            <a:endParaRPr dirty="0"/>
          </a:p>
        </p:txBody>
      </p:sp>
    </p:spTree>
    <p:extLst>
      <p:ext uri="{BB962C8B-B14F-4D97-AF65-F5344CB8AC3E}">
        <p14:creationId xmlns:p14="http://schemas.microsoft.com/office/powerpoint/2010/main" val="1761813311"/>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sz="half" idx="1"/>
          </p:nvPr>
        </p:nvSpPr>
        <p:spPr>
          <a:xfrm>
            <a:off x="1504781" y="1905001"/>
            <a:ext cx="4419599" cy="41148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Content Placeholder 3"/>
          <p:cNvSpPr>
            <a:spLocks noGrp="1"/>
          </p:cNvSpPr>
          <p:nvPr>
            <p:ph sz="half" idx="2"/>
          </p:nvPr>
        </p:nvSpPr>
        <p:spPr>
          <a:xfrm>
            <a:off x="6229183" y="1905001"/>
            <a:ext cx="4419600" cy="41148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Date Placeholder 4"/>
          <p:cNvSpPr>
            <a:spLocks noGrp="1"/>
          </p:cNvSpPr>
          <p:nvPr>
            <p:ph type="dt" sz="half" idx="10"/>
          </p:nvPr>
        </p:nvSpPr>
        <p:spPr/>
        <p:txBody>
          <a:bodyPr/>
          <a:lstStyle/>
          <a:p>
            <a:fld id="{03F41C87-7AD9-4845-A077-840E4A0F3F06}" type="datetimeFigureOut">
              <a:rPr lang="en-US"/>
              <a:t>5/5/2014</a:t>
            </a:fld>
            <a:endParaRPr dirty="0"/>
          </a:p>
        </p:txBody>
      </p:sp>
      <p:sp>
        <p:nvSpPr>
          <p:cNvPr id="6" name="Footer Placeholder 5"/>
          <p:cNvSpPr>
            <a:spLocks noGrp="1"/>
          </p:cNvSpPr>
          <p:nvPr>
            <p:ph type="ftr" sz="quarter" idx="11"/>
          </p:nvPr>
        </p:nvSpPr>
        <p:spPr/>
        <p:txBody>
          <a:bodyPr/>
          <a:lstStyle/>
          <a:p>
            <a:endParaRPr dirty="0"/>
          </a:p>
        </p:txBody>
      </p:sp>
      <p:sp>
        <p:nvSpPr>
          <p:cNvPr id="7" name="Slide Number Placeholder 6"/>
          <p:cNvSpPr>
            <a:spLocks noGrp="1"/>
          </p:cNvSpPr>
          <p:nvPr>
            <p:ph type="sldNum" sz="quarter" idx="12"/>
          </p:nvPr>
        </p:nvSpPr>
        <p:spPr/>
        <p:txBody>
          <a:bodyPr/>
          <a:lstStyle/>
          <a:p>
            <a:fld id="{2A013F82-EE5E-44EE-A61D-E31C6657F26F}" type="slidenum">
              <a:rPr/>
              <a:t>‹#›</a:t>
            </a:fld>
            <a:endParaRPr dirty="0"/>
          </a:p>
        </p:txBody>
      </p:sp>
    </p:spTree>
    <p:extLst>
      <p:ext uri="{BB962C8B-B14F-4D97-AF65-F5344CB8AC3E}">
        <p14:creationId xmlns:p14="http://schemas.microsoft.com/office/powerpoint/2010/main" val="2825340762"/>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a:p>
        </p:txBody>
      </p:sp>
      <p:sp>
        <p:nvSpPr>
          <p:cNvPr id="3" name="Text Placeholder 2"/>
          <p:cNvSpPr>
            <a:spLocks noGrp="1"/>
          </p:cNvSpPr>
          <p:nvPr>
            <p:ph type="body" idx="1"/>
          </p:nvPr>
        </p:nvSpPr>
        <p:spPr>
          <a:xfrm>
            <a:off x="1522411" y="1905000"/>
            <a:ext cx="4416552" cy="762000"/>
          </a:xfrm>
        </p:spPr>
        <p:txBody>
          <a:bodyPr anchor="ctr">
            <a:noAutofit/>
          </a:bodyPr>
          <a:lstStyle>
            <a:lvl1pPr marL="0" indent="0">
              <a:spcBef>
                <a:spcPts val="0"/>
              </a:spcBef>
              <a:buNone/>
              <a:defRPr sz="2000" b="0" cap="all" spc="20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522411" y="2743201"/>
            <a:ext cx="4416552" cy="32766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Text Placeholder 4"/>
          <p:cNvSpPr>
            <a:spLocks noGrp="1"/>
          </p:cNvSpPr>
          <p:nvPr>
            <p:ph type="body" sz="quarter" idx="3"/>
          </p:nvPr>
        </p:nvSpPr>
        <p:spPr>
          <a:xfrm>
            <a:off x="6249861" y="1905000"/>
            <a:ext cx="4416552" cy="762000"/>
          </a:xfrm>
        </p:spPr>
        <p:txBody>
          <a:bodyPr anchor="ctr">
            <a:noAutofit/>
          </a:bodyPr>
          <a:lstStyle>
            <a:lvl1pPr marL="0" indent="0">
              <a:spcBef>
                <a:spcPts val="0"/>
              </a:spcBef>
              <a:buNone/>
              <a:defRPr sz="2000" b="0" cap="all" spc="20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249861" y="2743201"/>
            <a:ext cx="4416552" cy="32766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7" name="Date Placeholder 6"/>
          <p:cNvSpPr>
            <a:spLocks noGrp="1"/>
          </p:cNvSpPr>
          <p:nvPr>
            <p:ph type="dt" sz="half" idx="10"/>
          </p:nvPr>
        </p:nvSpPr>
        <p:spPr/>
        <p:txBody>
          <a:bodyPr/>
          <a:lstStyle/>
          <a:p>
            <a:fld id="{03F41C87-7AD9-4845-A077-840E4A0F3F06}" type="datetimeFigureOut">
              <a:rPr lang="en-US"/>
              <a:t>5/5/2014</a:t>
            </a:fld>
            <a:endParaRPr dirty="0"/>
          </a:p>
        </p:txBody>
      </p:sp>
      <p:sp>
        <p:nvSpPr>
          <p:cNvPr id="8" name="Footer Placeholder 7"/>
          <p:cNvSpPr>
            <a:spLocks noGrp="1"/>
          </p:cNvSpPr>
          <p:nvPr>
            <p:ph type="ftr" sz="quarter" idx="11"/>
          </p:nvPr>
        </p:nvSpPr>
        <p:spPr/>
        <p:txBody>
          <a:bodyPr/>
          <a:lstStyle/>
          <a:p>
            <a:endParaRPr dirty="0"/>
          </a:p>
        </p:txBody>
      </p:sp>
      <p:sp>
        <p:nvSpPr>
          <p:cNvPr id="9" name="Slide Number Placeholder 8"/>
          <p:cNvSpPr>
            <a:spLocks noGrp="1"/>
          </p:cNvSpPr>
          <p:nvPr>
            <p:ph type="sldNum" sz="quarter" idx="12"/>
          </p:nvPr>
        </p:nvSpPr>
        <p:spPr/>
        <p:txBody>
          <a:bodyPr/>
          <a:lstStyle/>
          <a:p>
            <a:fld id="{2A013F82-EE5E-44EE-A61D-E31C6657F26F}" type="slidenum">
              <a:rPr/>
              <a:t>‹#›</a:t>
            </a:fld>
            <a:endParaRPr dirty="0"/>
          </a:p>
        </p:txBody>
      </p:sp>
    </p:spTree>
    <p:extLst>
      <p:ext uri="{BB962C8B-B14F-4D97-AF65-F5344CB8AC3E}">
        <p14:creationId xmlns:p14="http://schemas.microsoft.com/office/powerpoint/2010/main" val="4208419506"/>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Date Placeholder 2"/>
          <p:cNvSpPr>
            <a:spLocks noGrp="1"/>
          </p:cNvSpPr>
          <p:nvPr>
            <p:ph type="dt" sz="half" idx="10"/>
          </p:nvPr>
        </p:nvSpPr>
        <p:spPr/>
        <p:txBody>
          <a:bodyPr/>
          <a:lstStyle/>
          <a:p>
            <a:fld id="{03F41C87-7AD9-4845-A077-840E4A0F3F06}" type="datetimeFigureOut">
              <a:rPr lang="en-US"/>
              <a:t>5/5/2014</a:t>
            </a:fld>
            <a:endParaRPr dirty="0"/>
          </a:p>
        </p:txBody>
      </p:sp>
      <p:sp>
        <p:nvSpPr>
          <p:cNvPr id="4" name="Footer Placeholder 3"/>
          <p:cNvSpPr>
            <a:spLocks noGrp="1"/>
          </p:cNvSpPr>
          <p:nvPr>
            <p:ph type="ftr" sz="quarter" idx="11"/>
          </p:nvPr>
        </p:nvSpPr>
        <p:spPr/>
        <p:txBody>
          <a:bodyPr/>
          <a:lstStyle/>
          <a:p>
            <a:endParaRPr dirty="0"/>
          </a:p>
        </p:txBody>
      </p:sp>
      <p:sp>
        <p:nvSpPr>
          <p:cNvPr id="5" name="Slide Number Placeholder 4"/>
          <p:cNvSpPr>
            <a:spLocks noGrp="1"/>
          </p:cNvSpPr>
          <p:nvPr>
            <p:ph type="sldNum" sz="quarter" idx="12"/>
          </p:nvPr>
        </p:nvSpPr>
        <p:spPr/>
        <p:txBody>
          <a:bodyPr/>
          <a:lstStyle/>
          <a:p>
            <a:fld id="{2A013F82-EE5E-44EE-A61D-E31C6657F26F}" type="slidenum">
              <a:rPr/>
              <a:t>‹#›</a:t>
            </a:fld>
            <a:endParaRPr dirty="0"/>
          </a:p>
        </p:txBody>
      </p:sp>
    </p:spTree>
    <p:extLst>
      <p:ext uri="{BB962C8B-B14F-4D97-AF65-F5344CB8AC3E}">
        <p14:creationId xmlns:p14="http://schemas.microsoft.com/office/powerpoint/2010/main" val="162663140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bg2"/>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F41C87-7AD9-4845-A077-840E4A0F3F06}" type="datetimeFigureOut">
              <a:rPr lang="en-US"/>
              <a:t>5/5/2014</a:t>
            </a:fld>
            <a:endParaRPr dirty="0"/>
          </a:p>
        </p:txBody>
      </p:sp>
      <p:sp>
        <p:nvSpPr>
          <p:cNvPr id="3" name="Footer Placeholder 2"/>
          <p:cNvSpPr>
            <a:spLocks noGrp="1"/>
          </p:cNvSpPr>
          <p:nvPr>
            <p:ph type="ftr" sz="quarter" idx="11"/>
          </p:nvPr>
        </p:nvSpPr>
        <p:spPr/>
        <p:txBody>
          <a:bodyPr/>
          <a:lstStyle/>
          <a:p>
            <a:endParaRPr dirty="0"/>
          </a:p>
        </p:txBody>
      </p:sp>
      <p:sp>
        <p:nvSpPr>
          <p:cNvPr id="4" name="Slide Number Placeholder 3"/>
          <p:cNvSpPr>
            <a:spLocks noGrp="1"/>
          </p:cNvSpPr>
          <p:nvPr>
            <p:ph type="sldNum" sz="quarter" idx="12"/>
          </p:nvPr>
        </p:nvSpPr>
        <p:spPr/>
        <p:txBody>
          <a:bodyPr/>
          <a:lstStyle/>
          <a:p>
            <a:fld id="{2A013F82-EE5E-44EE-A61D-E31C6657F26F}" type="slidenum">
              <a:rPr/>
              <a:t>‹#›</a:t>
            </a:fld>
            <a:endParaRPr dirty="0"/>
          </a:p>
        </p:txBody>
      </p:sp>
    </p:spTree>
    <p:extLst>
      <p:ext uri="{BB962C8B-B14F-4D97-AF65-F5344CB8AC3E}">
        <p14:creationId xmlns:p14="http://schemas.microsoft.com/office/powerpoint/2010/main" val="360754012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55604" y="1905000"/>
            <a:ext cx="3596607" cy="2667000"/>
          </a:xfrm>
        </p:spPr>
        <p:txBody>
          <a:bodyPr anchor="b">
            <a:noAutofit/>
          </a:bodyPr>
          <a:lstStyle>
            <a:lvl1pPr algn="l">
              <a:lnSpc>
                <a:spcPct val="90000"/>
              </a:lnSpc>
              <a:defRPr sz="3600" b="0" baseline="0">
                <a:solidFill>
                  <a:schemeClr val="tx1"/>
                </a:solidFill>
              </a:defRPr>
            </a:lvl1pPr>
          </a:lstStyle>
          <a:p>
            <a:r>
              <a:rPr lang="en-US" smtClean="0"/>
              <a:t>Click to edit Master title style</a:t>
            </a:r>
            <a:endParaRPr/>
          </a:p>
        </p:txBody>
      </p:sp>
      <p:sp>
        <p:nvSpPr>
          <p:cNvPr id="3" name="Content Placeholder 2"/>
          <p:cNvSpPr>
            <a:spLocks noGrp="1"/>
          </p:cNvSpPr>
          <p:nvPr>
            <p:ph idx="1"/>
          </p:nvPr>
        </p:nvSpPr>
        <p:spPr>
          <a:xfrm>
            <a:off x="4951414" y="685800"/>
            <a:ext cx="6400800" cy="53340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Text Placeholder 3"/>
          <p:cNvSpPr>
            <a:spLocks noGrp="1"/>
          </p:cNvSpPr>
          <p:nvPr>
            <p:ph type="body" sz="half" idx="2"/>
          </p:nvPr>
        </p:nvSpPr>
        <p:spPr>
          <a:xfrm>
            <a:off x="1065213" y="4648200"/>
            <a:ext cx="3581399" cy="1371600"/>
          </a:xfrm>
        </p:spPr>
        <p:txBody>
          <a:bodyPr>
            <a:normAutofit/>
          </a:bodyPr>
          <a:lstStyle>
            <a:lvl1pPr marL="0" indent="0">
              <a:lnSpc>
                <a:spcPct val="90000"/>
              </a:lnSpc>
              <a:spcBef>
                <a:spcPts val="12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3F41C87-7AD9-4845-A077-840E4A0F3F06}" type="datetimeFigureOut">
              <a:rPr lang="en-US"/>
              <a:t>5/5/2014</a:t>
            </a:fld>
            <a:endParaRPr dirty="0"/>
          </a:p>
        </p:txBody>
      </p:sp>
      <p:sp>
        <p:nvSpPr>
          <p:cNvPr id="6" name="Footer Placeholder 5"/>
          <p:cNvSpPr>
            <a:spLocks noGrp="1"/>
          </p:cNvSpPr>
          <p:nvPr>
            <p:ph type="ftr" sz="quarter" idx="11"/>
          </p:nvPr>
        </p:nvSpPr>
        <p:spPr/>
        <p:txBody>
          <a:bodyPr/>
          <a:lstStyle/>
          <a:p>
            <a:endParaRPr dirty="0"/>
          </a:p>
        </p:txBody>
      </p:sp>
      <p:sp>
        <p:nvSpPr>
          <p:cNvPr id="7" name="Slide Number Placeholder 6"/>
          <p:cNvSpPr>
            <a:spLocks noGrp="1"/>
          </p:cNvSpPr>
          <p:nvPr>
            <p:ph type="sldNum" sz="quarter" idx="12"/>
          </p:nvPr>
        </p:nvSpPr>
        <p:spPr/>
        <p:txBody>
          <a:bodyPr/>
          <a:lstStyle/>
          <a:p>
            <a:fld id="{2A013F82-EE5E-44EE-A61D-E31C6657F26F}" type="slidenum">
              <a:rPr/>
              <a:t>‹#›</a:t>
            </a:fld>
            <a:endParaRPr dirty="0"/>
          </a:p>
        </p:txBody>
      </p:sp>
    </p:spTree>
    <p:extLst>
      <p:ext uri="{BB962C8B-B14F-4D97-AF65-F5344CB8AC3E}">
        <p14:creationId xmlns:p14="http://schemas.microsoft.com/office/powerpoint/2010/main" val="254498154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4951414" y="685800"/>
            <a:ext cx="6400799" cy="5334000"/>
          </a:xfrm>
          <a:solidFill>
            <a:schemeClr val="bg2"/>
          </a:solidFill>
          <a:ln w="76200">
            <a:solidFill>
              <a:schemeClr val="tx1"/>
            </a:solidFill>
            <a:miter lim="800000"/>
          </a:ln>
        </p:spPr>
        <p:txBody>
          <a:bodyPr>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Click icon to add picture</a:t>
            </a:r>
            <a:endParaRPr dirty="0"/>
          </a:p>
        </p:txBody>
      </p:sp>
      <p:sp>
        <p:nvSpPr>
          <p:cNvPr id="2" name="Title 1"/>
          <p:cNvSpPr>
            <a:spLocks noGrp="1"/>
          </p:cNvSpPr>
          <p:nvPr>
            <p:ph type="title"/>
          </p:nvPr>
        </p:nvSpPr>
        <p:spPr>
          <a:xfrm>
            <a:off x="1055604" y="1905000"/>
            <a:ext cx="3596607" cy="2667000"/>
          </a:xfrm>
        </p:spPr>
        <p:txBody>
          <a:bodyPr anchor="b">
            <a:normAutofit/>
          </a:bodyPr>
          <a:lstStyle>
            <a:lvl1pPr algn="l">
              <a:lnSpc>
                <a:spcPct val="90000"/>
              </a:lnSpc>
              <a:defRPr sz="3600" b="0" i="0" baseline="0">
                <a:solidFill>
                  <a:schemeClr val="tx1"/>
                </a:solidFill>
              </a:defRPr>
            </a:lvl1pPr>
          </a:lstStyle>
          <a:p>
            <a:r>
              <a:rPr lang="en-US" smtClean="0"/>
              <a:t>Click to edit Master title style</a:t>
            </a:r>
            <a:endParaRPr/>
          </a:p>
        </p:txBody>
      </p:sp>
      <p:sp>
        <p:nvSpPr>
          <p:cNvPr id="4" name="Text Placeholder 3"/>
          <p:cNvSpPr>
            <a:spLocks noGrp="1"/>
          </p:cNvSpPr>
          <p:nvPr>
            <p:ph type="body" sz="half" idx="2"/>
          </p:nvPr>
        </p:nvSpPr>
        <p:spPr>
          <a:xfrm>
            <a:off x="1065213" y="4648200"/>
            <a:ext cx="3581399" cy="1371600"/>
          </a:xfrm>
        </p:spPr>
        <p:txBody>
          <a:bodyPr>
            <a:normAutofit/>
          </a:bodyPr>
          <a:lstStyle>
            <a:lvl1pPr marL="0" indent="0">
              <a:lnSpc>
                <a:spcPct val="90000"/>
              </a:lnSpc>
              <a:spcBef>
                <a:spcPts val="12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3F41C87-7AD9-4845-A077-840E4A0F3F06}" type="datetimeFigureOut">
              <a:rPr lang="en-US"/>
              <a:pPr/>
              <a:t>5/5/2014</a:t>
            </a:fld>
            <a:endParaRPr dirty="0"/>
          </a:p>
        </p:txBody>
      </p:sp>
      <p:sp>
        <p:nvSpPr>
          <p:cNvPr id="6" name="Footer Placeholder 5"/>
          <p:cNvSpPr>
            <a:spLocks noGrp="1"/>
          </p:cNvSpPr>
          <p:nvPr>
            <p:ph type="ftr" sz="quarter" idx="11"/>
          </p:nvPr>
        </p:nvSpPr>
        <p:spPr/>
        <p:txBody>
          <a:bodyPr/>
          <a:lstStyle/>
          <a:p>
            <a:endParaRPr dirty="0"/>
          </a:p>
        </p:txBody>
      </p:sp>
      <p:sp>
        <p:nvSpPr>
          <p:cNvPr id="7" name="Slide Number Placeholder 6"/>
          <p:cNvSpPr>
            <a:spLocks noGrp="1"/>
          </p:cNvSpPr>
          <p:nvPr>
            <p:ph type="sldNum" sz="quarter" idx="12"/>
          </p:nvPr>
        </p:nvSpPr>
        <p:spPr/>
        <p:txBody>
          <a:bodyPr/>
          <a:lstStyle/>
          <a:p>
            <a:fld id="{2A013F82-EE5E-44EE-A61D-E31C6657F26F}" type="slidenum">
              <a:rPr/>
              <a:pPr/>
              <a:t>‹#›</a:t>
            </a:fld>
            <a:endParaRPr dirty="0"/>
          </a:p>
        </p:txBody>
      </p:sp>
    </p:spTree>
    <p:extLst>
      <p:ext uri="{BB962C8B-B14F-4D97-AF65-F5344CB8AC3E}">
        <p14:creationId xmlns:p14="http://schemas.microsoft.com/office/powerpoint/2010/main" val="2249172152"/>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22413" y="381000"/>
            <a:ext cx="9144001" cy="1371600"/>
          </a:xfrm>
          <a:prstGeom prst="rect">
            <a:avLst/>
          </a:prstGeom>
        </p:spPr>
        <p:txBody>
          <a:bodyPr vert="horz" lIns="91440" tIns="45720" rIns="91440" bIns="45720" rtlCol="0" anchor="b">
            <a:normAutofit/>
          </a:bodyPr>
          <a:lstStyle/>
          <a:p>
            <a:r>
              <a:rPr lang="en-US" smtClean="0"/>
              <a:t>Click to edit Master title style</a:t>
            </a:r>
            <a:endParaRPr/>
          </a:p>
        </p:txBody>
      </p:sp>
      <p:sp>
        <p:nvSpPr>
          <p:cNvPr id="3" name="Text Placeholder 2"/>
          <p:cNvSpPr>
            <a:spLocks noGrp="1"/>
          </p:cNvSpPr>
          <p:nvPr>
            <p:ph type="body" idx="1"/>
          </p:nvPr>
        </p:nvSpPr>
        <p:spPr>
          <a:xfrm>
            <a:off x="1522413" y="1904999"/>
            <a:ext cx="9134391" cy="4114801"/>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2"/>
          </p:nvPr>
        </p:nvSpPr>
        <p:spPr>
          <a:xfrm>
            <a:off x="8226422" y="6400800"/>
            <a:ext cx="1449389" cy="276228"/>
          </a:xfrm>
          <a:prstGeom prst="rect">
            <a:avLst/>
          </a:prstGeom>
        </p:spPr>
        <p:txBody>
          <a:bodyPr vert="horz" lIns="91440" tIns="45720" rIns="91440" bIns="45720" rtlCol="0" anchor="ctr"/>
          <a:lstStyle>
            <a:lvl1pPr algn="r">
              <a:defRPr sz="1000">
                <a:solidFill>
                  <a:schemeClr val="tx1">
                    <a:tint val="75000"/>
                  </a:schemeClr>
                </a:solidFill>
              </a:defRPr>
            </a:lvl1pPr>
          </a:lstStyle>
          <a:p>
            <a:fld id="{03F41C87-7AD9-4845-A077-840E4A0F3F06}" type="datetimeFigureOut">
              <a:rPr lang="en-US"/>
              <a:pPr/>
              <a:t>5/5/2014</a:t>
            </a:fld>
            <a:endParaRPr dirty="0"/>
          </a:p>
        </p:txBody>
      </p:sp>
      <p:sp>
        <p:nvSpPr>
          <p:cNvPr id="5" name="Footer Placeholder 4"/>
          <p:cNvSpPr>
            <a:spLocks noGrp="1"/>
          </p:cNvSpPr>
          <p:nvPr>
            <p:ph type="ftr" sz="quarter" idx="3"/>
          </p:nvPr>
        </p:nvSpPr>
        <p:spPr>
          <a:xfrm>
            <a:off x="1522413" y="6400800"/>
            <a:ext cx="6553199" cy="276228"/>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dirty="0"/>
          </a:p>
        </p:txBody>
      </p:sp>
      <p:sp>
        <p:nvSpPr>
          <p:cNvPr id="6" name="Slide Number Placeholder 5"/>
          <p:cNvSpPr>
            <a:spLocks noGrp="1"/>
          </p:cNvSpPr>
          <p:nvPr>
            <p:ph type="sldNum" sz="quarter" idx="4"/>
          </p:nvPr>
        </p:nvSpPr>
        <p:spPr>
          <a:xfrm>
            <a:off x="9828211" y="6400800"/>
            <a:ext cx="838201" cy="276228"/>
          </a:xfrm>
          <a:prstGeom prst="rect">
            <a:avLst/>
          </a:prstGeom>
        </p:spPr>
        <p:txBody>
          <a:bodyPr vert="horz" lIns="91440" tIns="45720" rIns="91440" bIns="45720" rtlCol="0" anchor="ctr"/>
          <a:lstStyle>
            <a:lvl1pPr algn="r">
              <a:defRPr sz="1000">
                <a:solidFill>
                  <a:schemeClr val="tx1">
                    <a:tint val="75000"/>
                  </a:schemeClr>
                </a:solidFill>
              </a:defRPr>
            </a:lvl1pPr>
          </a:lstStyle>
          <a:p>
            <a:fld id="{2A013F82-EE5E-44EE-A61D-E31C6657F26F}" type="slidenum">
              <a:rPr/>
              <a:pPr/>
              <a:t>‹#›</a:t>
            </a:fld>
            <a:endParaRPr dirty="0"/>
          </a:p>
        </p:txBody>
      </p:sp>
    </p:spTree>
    <p:extLst>
      <p:ext uri="{BB962C8B-B14F-4D97-AF65-F5344CB8AC3E}">
        <p14:creationId xmlns:p14="http://schemas.microsoft.com/office/powerpoint/2010/main" val="1403059996"/>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txStyles>
    <p:title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p:titleStyle>
    <p:body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839" userDrawn="1">
          <p15:clr>
            <a:srgbClr val="F26B43"/>
          </p15:clr>
        </p15:guide>
        <p15:guide id="2" orient="horz" pos="216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hyperlink" Target="http://www.computershopper.com/feature/how-it-works-platter-based-hard-drive"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hyperlink" Target="http://download.intel.com/pressroom/images/InsideanSSD.jpg"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diagramLayout" Target="../diagrams/layout2.xml"/><Relationship Id="rId7" Type="http://schemas.openxmlformats.org/officeDocument/2006/relationships/hyperlink" Target="http://www.smartbrandingco.com/PomPrintBlog/wp-content/uploads/2012/02/Hard_Disk1.png" TargetMode="Externa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diagramLayout" Target="../diagrams/layout3.xml"/><Relationship Id="rId7" Type="http://schemas.openxmlformats.org/officeDocument/2006/relationships/hyperlink" Target="http://www.smartbrandingco.com/PomPrintBlog/wp-content/uploads/2012/02/Hard_Disk1.png" TargetMode="Externa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13.WM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hyperlink" Target="http://technet.microsoft.com/en-us/library/ms190969(v=sql.105).aspx"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760412" y="1828800"/>
            <a:ext cx="9372600" cy="2895600"/>
          </a:xfrm>
        </p:spPr>
        <p:txBody>
          <a:bodyPr/>
          <a:lstStyle/>
          <a:p>
            <a:r>
              <a:rPr lang="en-US" dirty="0" smtClean="0"/>
              <a:t>SQL Server Internals 101</a:t>
            </a:r>
            <a:endParaRPr lang="en-US" dirty="0"/>
          </a:p>
        </p:txBody>
      </p:sp>
      <p:sp>
        <p:nvSpPr>
          <p:cNvPr id="4" name="Subtitle 3"/>
          <p:cNvSpPr>
            <a:spLocks noGrp="1"/>
          </p:cNvSpPr>
          <p:nvPr>
            <p:ph type="subTitle" idx="1"/>
          </p:nvPr>
        </p:nvSpPr>
        <p:spPr>
          <a:xfrm>
            <a:off x="1065213" y="4800600"/>
            <a:ext cx="8229600" cy="466345"/>
          </a:xfrm>
        </p:spPr>
        <p:txBody>
          <a:bodyPr/>
          <a:lstStyle/>
          <a:p>
            <a:r>
              <a:rPr lang="it-IT" dirty="0">
                <a:solidFill>
                  <a:schemeClr val="tx1"/>
                </a:solidFill>
              </a:rPr>
              <a:t>Ayman </a:t>
            </a:r>
            <a:r>
              <a:rPr lang="it-IT" dirty="0" smtClean="0">
                <a:solidFill>
                  <a:schemeClr val="tx1"/>
                </a:solidFill>
              </a:rPr>
              <a:t>El-ghazali-www.thesqlpro.com-@thesqlpro</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675812" y="2438400"/>
            <a:ext cx="2369457" cy="3980690"/>
          </a:xfrm>
          <a:prstGeom prst="rect">
            <a:avLst/>
          </a:prstGeom>
        </p:spPr>
      </p:pic>
    </p:spTree>
    <p:extLst>
      <p:ext uri="{BB962C8B-B14F-4D97-AF65-F5344CB8AC3E}">
        <p14:creationId xmlns:p14="http://schemas.microsoft.com/office/powerpoint/2010/main" val="2808920126"/>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Can 50"/>
          <p:cNvSpPr/>
          <p:nvPr/>
        </p:nvSpPr>
        <p:spPr>
          <a:xfrm>
            <a:off x="2284412" y="0"/>
            <a:ext cx="7796258" cy="6546007"/>
          </a:xfrm>
          <a:prstGeom prst="can">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p>
        </p:txBody>
      </p:sp>
      <p:sp>
        <p:nvSpPr>
          <p:cNvPr id="5" name="Folded Corner 4"/>
          <p:cNvSpPr/>
          <p:nvPr/>
        </p:nvSpPr>
        <p:spPr>
          <a:xfrm rot="10800000">
            <a:off x="2938041" y="1669207"/>
            <a:ext cx="533400" cy="68580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Folded Corner 5"/>
          <p:cNvSpPr/>
          <p:nvPr/>
        </p:nvSpPr>
        <p:spPr>
          <a:xfrm rot="10800000">
            <a:off x="3527471" y="1669207"/>
            <a:ext cx="533400" cy="68580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Folded Corner 6"/>
          <p:cNvSpPr/>
          <p:nvPr/>
        </p:nvSpPr>
        <p:spPr>
          <a:xfrm rot="10800000">
            <a:off x="4108588" y="1669207"/>
            <a:ext cx="533400" cy="68580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olded Corner 7"/>
          <p:cNvSpPr/>
          <p:nvPr/>
        </p:nvSpPr>
        <p:spPr>
          <a:xfrm rot="10800000">
            <a:off x="4689704" y="1669207"/>
            <a:ext cx="533400" cy="68580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Folded Corner 8"/>
          <p:cNvSpPr/>
          <p:nvPr/>
        </p:nvSpPr>
        <p:spPr>
          <a:xfrm rot="10800000">
            <a:off x="2938040" y="907208"/>
            <a:ext cx="533400" cy="68580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olded Corner 9"/>
          <p:cNvSpPr/>
          <p:nvPr/>
        </p:nvSpPr>
        <p:spPr>
          <a:xfrm rot="10800000">
            <a:off x="3527470" y="907208"/>
            <a:ext cx="533400" cy="68580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olded Corner 10"/>
          <p:cNvSpPr/>
          <p:nvPr/>
        </p:nvSpPr>
        <p:spPr>
          <a:xfrm rot="10800000">
            <a:off x="4108587" y="907208"/>
            <a:ext cx="533400" cy="68580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olded Corner 11"/>
          <p:cNvSpPr/>
          <p:nvPr/>
        </p:nvSpPr>
        <p:spPr>
          <a:xfrm rot="10800000">
            <a:off x="4689703" y="907208"/>
            <a:ext cx="533400" cy="68580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p:cNvSpPr txBox="1"/>
          <p:nvPr/>
        </p:nvSpPr>
        <p:spPr>
          <a:xfrm>
            <a:off x="2938039" y="403407"/>
            <a:ext cx="3352800" cy="369332"/>
          </a:xfrm>
          <a:prstGeom prst="rect">
            <a:avLst/>
          </a:prstGeom>
          <a:noFill/>
        </p:spPr>
        <p:txBody>
          <a:bodyPr wrap="square" rtlCol="0">
            <a:spAutoFit/>
          </a:bodyPr>
          <a:lstStyle/>
          <a:p>
            <a:r>
              <a:rPr lang="en-US" dirty="0" smtClean="0">
                <a:solidFill>
                  <a:schemeClr val="bg1"/>
                </a:solidFill>
              </a:rPr>
              <a:t>Uniform Extents</a:t>
            </a:r>
            <a:endParaRPr lang="en-US" dirty="0">
              <a:solidFill>
                <a:schemeClr val="bg1"/>
              </a:solidFill>
            </a:endParaRPr>
          </a:p>
        </p:txBody>
      </p:sp>
      <p:sp>
        <p:nvSpPr>
          <p:cNvPr id="14" name="Folded Corner 13"/>
          <p:cNvSpPr/>
          <p:nvPr/>
        </p:nvSpPr>
        <p:spPr>
          <a:xfrm rot="10800000">
            <a:off x="7186008" y="1669207"/>
            <a:ext cx="533400" cy="685800"/>
          </a:xfrm>
          <a:prstGeom prst="foldedCorner">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en-US" dirty="0"/>
          </a:p>
        </p:txBody>
      </p:sp>
      <p:sp>
        <p:nvSpPr>
          <p:cNvPr id="15" name="Folded Corner 14"/>
          <p:cNvSpPr/>
          <p:nvPr/>
        </p:nvSpPr>
        <p:spPr>
          <a:xfrm rot="10800000">
            <a:off x="7775438" y="1669207"/>
            <a:ext cx="533400" cy="685800"/>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6" name="Folded Corner 15"/>
          <p:cNvSpPr/>
          <p:nvPr/>
        </p:nvSpPr>
        <p:spPr>
          <a:xfrm rot="10800000">
            <a:off x="8356555" y="1669207"/>
            <a:ext cx="533400" cy="685800"/>
          </a:xfrm>
          <a:prstGeom prst="foldedCorner">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17" name="Folded Corner 16"/>
          <p:cNvSpPr/>
          <p:nvPr/>
        </p:nvSpPr>
        <p:spPr>
          <a:xfrm rot="10800000">
            <a:off x="8937671" y="1669207"/>
            <a:ext cx="533400" cy="685800"/>
          </a:xfrm>
          <a:prstGeom prst="foldedCorner">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18" name="Folded Corner 17"/>
          <p:cNvSpPr/>
          <p:nvPr/>
        </p:nvSpPr>
        <p:spPr>
          <a:xfrm rot="10800000">
            <a:off x="7186007" y="907208"/>
            <a:ext cx="533400" cy="685800"/>
          </a:xfrm>
          <a:prstGeom prst="foldedCorner">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19" name="Folded Corner 18"/>
          <p:cNvSpPr/>
          <p:nvPr/>
        </p:nvSpPr>
        <p:spPr>
          <a:xfrm rot="10800000">
            <a:off x="7775437" y="907208"/>
            <a:ext cx="533400" cy="685800"/>
          </a:xfrm>
          <a:prstGeom prst="foldedCorner">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en-US" dirty="0"/>
          </a:p>
        </p:txBody>
      </p:sp>
      <p:sp>
        <p:nvSpPr>
          <p:cNvPr id="20" name="Folded Corner 19"/>
          <p:cNvSpPr/>
          <p:nvPr/>
        </p:nvSpPr>
        <p:spPr>
          <a:xfrm rot="10800000">
            <a:off x="8356554" y="907208"/>
            <a:ext cx="533400" cy="685800"/>
          </a:xfrm>
          <a:prstGeom prst="foldedCorner">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21" name="Folded Corner 20"/>
          <p:cNvSpPr/>
          <p:nvPr/>
        </p:nvSpPr>
        <p:spPr>
          <a:xfrm rot="10800000">
            <a:off x="8937670" y="907208"/>
            <a:ext cx="533400" cy="685800"/>
          </a:xfrm>
          <a:prstGeom prst="foldedCorner">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22" name="TextBox 21"/>
          <p:cNvSpPr txBox="1"/>
          <p:nvPr/>
        </p:nvSpPr>
        <p:spPr>
          <a:xfrm>
            <a:off x="7186007" y="403407"/>
            <a:ext cx="3352800" cy="369332"/>
          </a:xfrm>
          <a:prstGeom prst="rect">
            <a:avLst/>
          </a:prstGeom>
          <a:noFill/>
        </p:spPr>
        <p:txBody>
          <a:bodyPr wrap="square" rtlCol="0">
            <a:spAutoFit/>
          </a:bodyPr>
          <a:lstStyle/>
          <a:p>
            <a:r>
              <a:rPr lang="en-US" dirty="0" smtClean="0">
                <a:solidFill>
                  <a:schemeClr val="bg1"/>
                </a:solidFill>
              </a:rPr>
              <a:t>Mixed Extent</a:t>
            </a:r>
            <a:endParaRPr lang="en-US" dirty="0">
              <a:solidFill>
                <a:schemeClr val="bg1"/>
              </a:solidFill>
            </a:endParaRPr>
          </a:p>
        </p:txBody>
      </p:sp>
      <p:sp>
        <p:nvSpPr>
          <p:cNvPr id="31" name="Folded Corner 30"/>
          <p:cNvSpPr/>
          <p:nvPr/>
        </p:nvSpPr>
        <p:spPr>
          <a:xfrm rot="10800000">
            <a:off x="2938041" y="3498007"/>
            <a:ext cx="533400" cy="68580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Folded Corner 31"/>
          <p:cNvSpPr/>
          <p:nvPr/>
        </p:nvSpPr>
        <p:spPr>
          <a:xfrm rot="10800000">
            <a:off x="3527471" y="3498007"/>
            <a:ext cx="533400" cy="68580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Folded Corner 32"/>
          <p:cNvSpPr/>
          <p:nvPr/>
        </p:nvSpPr>
        <p:spPr>
          <a:xfrm rot="10800000">
            <a:off x="4108588" y="3498007"/>
            <a:ext cx="533400" cy="68580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Folded Corner 33"/>
          <p:cNvSpPr/>
          <p:nvPr/>
        </p:nvSpPr>
        <p:spPr>
          <a:xfrm rot="10800000">
            <a:off x="4689704" y="3498007"/>
            <a:ext cx="533400" cy="68580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Folded Corner 34"/>
          <p:cNvSpPr/>
          <p:nvPr/>
        </p:nvSpPr>
        <p:spPr>
          <a:xfrm rot="10800000">
            <a:off x="2938040" y="2736008"/>
            <a:ext cx="533400" cy="68580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Folded Corner 35"/>
          <p:cNvSpPr/>
          <p:nvPr/>
        </p:nvSpPr>
        <p:spPr>
          <a:xfrm rot="10800000">
            <a:off x="3527470" y="2736008"/>
            <a:ext cx="533400" cy="68580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Folded Corner 36"/>
          <p:cNvSpPr/>
          <p:nvPr/>
        </p:nvSpPr>
        <p:spPr>
          <a:xfrm rot="10800000">
            <a:off x="4108587" y="2736008"/>
            <a:ext cx="533400" cy="68580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Folded Corner 37"/>
          <p:cNvSpPr/>
          <p:nvPr/>
        </p:nvSpPr>
        <p:spPr>
          <a:xfrm rot="10800000">
            <a:off x="4689703" y="2736008"/>
            <a:ext cx="533400" cy="68580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Folded Corner 38"/>
          <p:cNvSpPr/>
          <p:nvPr/>
        </p:nvSpPr>
        <p:spPr>
          <a:xfrm rot="10800000">
            <a:off x="2938040" y="5250607"/>
            <a:ext cx="533400" cy="68580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Folded Corner 39"/>
          <p:cNvSpPr/>
          <p:nvPr/>
        </p:nvSpPr>
        <p:spPr>
          <a:xfrm rot="10800000">
            <a:off x="3527470" y="5250607"/>
            <a:ext cx="533400" cy="68580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Folded Corner 40"/>
          <p:cNvSpPr/>
          <p:nvPr/>
        </p:nvSpPr>
        <p:spPr>
          <a:xfrm rot="10800000">
            <a:off x="4108587" y="5250607"/>
            <a:ext cx="533400" cy="68580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Folded Corner 41"/>
          <p:cNvSpPr/>
          <p:nvPr/>
        </p:nvSpPr>
        <p:spPr>
          <a:xfrm rot="10800000">
            <a:off x="4689703" y="5250607"/>
            <a:ext cx="533400" cy="68580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Folded Corner 42"/>
          <p:cNvSpPr/>
          <p:nvPr/>
        </p:nvSpPr>
        <p:spPr>
          <a:xfrm rot="10800000">
            <a:off x="2938039" y="4488608"/>
            <a:ext cx="533400" cy="68580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Folded Corner 43"/>
          <p:cNvSpPr/>
          <p:nvPr/>
        </p:nvSpPr>
        <p:spPr>
          <a:xfrm rot="10800000">
            <a:off x="3527469" y="4488608"/>
            <a:ext cx="533400" cy="68580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Folded Corner 44"/>
          <p:cNvSpPr/>
          <p:nvPr/>
        </p:nvSpPr>
        <p:spPr>
          <a:xfrm rot="10800000">
            <a:off x="4108586" y="4488608"/>
            <a:ext cx="533400" cy="68580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Folded Corner 45"/>
          <p:cNvSpPr/>
          <p:nvPr/>
        </p:nvSpPr>
        <p:spPr>
          <a:xfrm rot="10800000">
            <a:off x="4689702" y="4488608"/>
            <a:ext cx="533400" cy="68580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TextBox 46"/>
          <p:cNvSpPr txBox="1"/>
          <p:nvPr/>
        </p:nvSpPr>
        <p:spPr>
          <a:xfrm>
            <a:off x="5286507" y="1065441"/>
            <a:ext cx="965329" cy="646331"/>
          </a:xfrm>
          <a:prstGeom prst="rect">
            <a:avLst/>
          </a:prstGeom>
          <a:noFill/>
        </p:spPr>
        <p:txBody>
          <a:bodyPr wrap="none" rtlCol="0">
            <a:spAutoFit/>
          </a:bodyPr>
          <a:lstStyle/>
          <a:p>
            <a:r>
              <a:rPr lang="en-US" dirty="0" smtClean="0">
                <a:solidFill>
                  <a:schemeClr val="bg1"/>
                </a:solidFill>
              </a:rPr>
              <a:t>Extent 1</a:t>
            </a:r>
          </a:p>
          <a:p>
            <a:r>
              <a:rPr lang="en-US" dirty="0" smtClean="0">
                <a:solidFill>
                  <a:schemeClr val="bg1"/>
                </a:solidFill>
              </a:rPr>
              <a:t>(Table1)</a:t>
            </a:r>
            <a:endParaRPr lang="en-US" dirty="0">
              <a:solidFill>
                <a:schemeClr val="bg1"/>
              </a:solidFill>
            </a:endParaRPr>
          </a:p>
        </p:txBody>
      </p:sp>
      <p:sp>
        <p:nvSpPr>
          <p:cNvPr id="48" name="TextBox 47"/>
          <p:cNvSpPr txBox="1"/>
          <p:nvPr/>
        </p:nvSpPr>
        <p:spPr>
          <a:xfrm>
            <a:off x="5291642" y="2894242"/>
            <a:ext cx="979755" cy="923330"/>
          </a:xfrm>
          <a:prstGeom prst="rect">
            <a:avLst/>
          </a:prstGeom>
          <a:noFill/>
        </p:spPr>
        <p:txBody>
          <a:bodyPr wrap="none" rtlCol="0">
            <a:spAutoFit/>
          </a:bodyPr>
          <a:lstStyle/>
          <a:p>
            <a:r>
              <a:rPr lang="en-US" dirty="0" smtClean="0">
                <a:solidFill>
                  <a:schemeClr val="bg1"/>
                </a:solidFill>
              </a:rPr>
              <a:t>Extent 2</a:t>
            </a:r>
          </a:p>
          <a:p>
            <a:r>
              <a:rPr lang="en-US" dirty="0">
                <a:solidFill>
                  <a:schemeClr val="bg1"/>
                </a:solidFill>
              </a:rPr>
              <a:t>(</a:t>
            </a:r>
            <a:r>
              <a:rPr lang="en-US" dirty="0" smtClean="0">
                <a:solidFill>
                  <a:schemeClr val="bg1"/>
                </a:solidFill>
              </a:rPr>
              <a:t>Table2)</a:t>
            </a:r>
            <a:endParaRPr lang="en-US" dirty="0">
              <a:solidFill>
                <a:schemeClr val="bg1"/>
              </a:solidFill>
            </a:endParaRPr>
          </a:p>
          <a:p>
            <a:endParaRPr lang="en-US" dirty="0">
              <a:solidFill>
                <a:schemeClr val="bg1"/>
              </a:solidFill>
            </a:endParaRPr>
          </a:p>
        </p:txBody>
      </p:sp>
      <p:sp>
        <p:nvSpPr>
          <p:cNvPr id="49" name="TextBox 48"/>
          <p:cNvSpPr txBox="1"/>
          <p:nvPr/>
        </p:nvSpPr>
        <p:spPr>
          <a:xfrm>
            <a:off x="5286507" y="4646842"/>
            <a:ext cx="965329" cy="923330"/>
          </a:xfrm>
          <a:prstGeom prst="rect">
            <a:avLst/>
          </a:prstGeom>
          <a:noFill/>
        </p:spPr>
        <p:txBody>
          <a:bodyPr wrap="none" rtlCol="0">
            <a:spAutoFit/>
          </a:bodyPr>
          <a:lstStyle/>
          <a:p>
            <a:r>
              <a:rPr lang="en-US" dirty="0" smtClean="0">
                <a:solidFill>
                  <a:schemeClr val="bg1"/>
                </a:solidFill>
              </a:rPr>
              <a:t>Extent 3</a:t>
            </a:r>
          </a:p>
          <a:p>
            <a:r>
              <a:rPr lang="en-US" dirty="0">
                <a:solidFill>
                  <a:schemeClr val="bg1"/>
                </a:solidFill>
              </a:rPr>
              <a:t>(Table1)</a:t>
            </a:r>
          </a:p>
          <a:p>
            <a:endParaRPr lang="en-US" dirty="0">
              <a:solidFill>
                <a:schemeClr val="bg1"/>
              </a:solidFill>
            </a:endParaRPr>
          </a:p>
        </p:txBody>
      </p:sp>
      <p:sp>
        <p:nvSpPr>
          <p:cNvPr id="50" name="Folded Corner 49"/>
          <p:cNvSpPr/>
          <p:nvPr/>
        </p:nvSpPr>
        <p:spPr>
          <a:xfrm flipH="1" flipV="1">
            <a:off x="1007329" y="3044403"/>
            <a:ext cx="533400" cy="907207"/>
          </a:xfrm>
          <a:prstGeom prst="foldedCorner">
            <a:avLst/>
          </a:prstGeom>
        </p:spPr>
        <p:style>
          <a:lnRef idx="1">
            <a:schemeClr val="accent5"/>
          </a:lnRef>
          <a:fillRef idx="2">
            <a:schemeClr val="accent5"/>
          </a:fillRef>
          <a:effectRef idx="1">
            <a:schemeClr val="accent5"/>
          </a:effectRef>
          <a:fontRef idx="minor">
            <a:schemeClr val="dk1"/>
          </a:fontRef>
        </p:style>
        <p:txBody>
          <a:bodyPr vert="vert270" rtlCol="0" anchor="ctr"/>
          <a:lstStyle/>
          <a:p>
            <a:pPr algn="ctr"/>
            <a:r>
              <a:rPr lang="en-US" dirty="0" smtClean="0"/>
              <a:t>IAM1</a:t>
            </a:r>
            <a:endParaRPr lang="en-US" dirty="0"/>
          </a:p>
        </p:txBody>
      </p:sp>
      <p:sp>
        <p:nvSpPr>
          <p:cNvPr id="2" name="TextBox 1"/>
          <p:cNvSpPr txBox="1"/>
          <p:nvPr/>
        </p:nvSpPr>
        <p:spPr>
          <a:xfrm>
            <a:off x="7069788" y="5942467"/>
            <a:ext cx="2667000" cy="369332"/>
          </a:xfrm>
          <a:prstGeom prst="rect">
            <a:avLst/>
          </a:prstGeom>
          <a:noFill/>
        </p:spPr>
        <p:txBody>
          <a:bodyPr wrap="square" rtlCol="0">
            <a:spAutoFit/>
          </a:bodyPr>
          <a:lstStyle/>
          <a:p>
            <a:r>
              <a:rPr lang="en-US" dirty="0" smtClean="0">
                <a:solidFill>
                  <a:schemeClr val="bg1"/>
                </a:solidFill>
              </a:rPr>
              <a:t>Allocation Bitmaps</a:t>
            </a:r>
            <a:endParaRPr lang="en-US" dirty="0">
              <a:solidFill>
                <a:schemeClr val="bg1"/>
              </a:solidFill>
            </a:endParaRPr>
          </a:p>
        </p:txBody>
      </p:sp>
      <p:sp>
        <p:nvSpPr>
          <p:cNvPr id="3" name="TextBox 2"/>
          <p:cNvSpPr txBox="1"/>
          <p:nvPr/>
        </p:nvSpPr>
        <p:spPr>
          <a:xfrm>
            <a:off x="6084795" y="773668"/>
            <a:ext cx="847817" cy="369332"/>
          </a:xfrm>
          <a:prstGeom prst="rect">
            <a:avLst/>
          </a:prstGeom>
          <a:noFill/>
        </p:spPr>
        <p:txBody>
          <a:bodyPr wrap="square" rtlCol="0">
            <a:spAutoFit/>
          </a:bodyPr>
          <a:lstStyle/>
          <a:p>
            <a:r>
              <a:rPr lang="en-US" dirty="0" smtClean="0">
                <a:solidFill>
                  <a:schemeClr val="bg1"/>
                </a:solidFill>
              </a:rPr>
              <a:t>Table3</a:t>
            </a:r>
            <a:endParaRPr lang="en-US" dirty="0">
              <a:solidFill>
                <a:schemeClr val="bg1"/>
              </a:solidFill>
            </a:endParaRPr>
          </a:p>
        </p:txBody>
      </p:sp>
      <p:cxnSp>
        <p:nvCxnSpPr>
          <p:cNvPr id="29" name="Elbow Connector 28"/>
          <p:cNvCxnSpPr>
            <a:stCxn id="3" idx="2"/>
            <a:endCxn id="14" idx="3"/>
          </p:cNvCxnSpPr>
          <p:nvPr/>
        </p:nvCxnSpPr>
        <p:spPr>
          <a:xfrm rot="16200000" flipH="1">
            <a:off x="6412803" y="1238901"/>
            <a:ext cx="869107" cy="677304"/>
          </a:xfrm>
          <a:prstGeom prst="bentConnector2">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Elbow Connector 59"/>
          <p:cNvCxnSpPr>
            <a:stCxn id="3" idx="3"/>
            <a:endCxn id="19" idx="3"/>
          </p:cNvCxnSpPr>
          <p:nvPr/>
        </p:nvCxnSpPr>
        <p:spPr>
          <a:xfrm>
            <a:off x="6932612" y="958334"/>
            <a:ext cx="842825" cy="291774"/>
          </a:xfrm>
          <a:prstGeom prst="bentConnector3">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62" name="Right Bracket 61"/>
          <p:cNvSpPr/>
          <p:nvPr/>
        </p:nvSpPr>
        <p:spPr>
          <a:xfrm rot="5400000">
            <a:off x="8180777" y="1095768"/>
            <a:ext cx="306157" cy="2531512"/>
          </a:xfrm>
          <a:prstGeom prst="rightBracket">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3" name="Right Bracket 62"/>
          <p:cNvSpPr/>
          <p:nvPr/>
        </p:nvSpPr>
        <p:spPr>
          <a:xfrm>
            <a:off x="5043234" y="661694"/>
            <a:ext cx="306157" cy="5434305"/>
          </a:xfrm>
          <a:prstGeom prst="rightBracket">
            <a:avLst/>
          </a:prstGeom>
          <a:ln w="127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69" name="Elbow Connector 68"/>
          <p:cNvCxnSpPr>
            <a:stCxn id="53" idx="3"/>
          </p:cNvCxnSpPr>
          <p:nvPr/>
        </p:nvCxnSpPr>
        <p:spPr>
          <a:xfrm rot="10800000">
            <a:off x="5349393" y="3581403"/>
            <a:ext cx="2441649" cy="1863227"/>
          </a:xfrm>
          <a:prstGeom prst="bentConnector3">
            <a:avLst>
              <a:gd name="adj1" fmla="val 50000"/>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a:stCxn id="52" idx="2"/>
            <a:endCxn id="62" idx="2"/>
          </p:cNvCxnSpPr>
          <p:nvPr/>
        </p:nvCxnSpPr>
        <p:spPr>
          <a:xfrm flipH="1" flipV="1">
            <a:off x="8333856" y="2514603"/>
            <a:ext cx="8456" cy="140962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52" name="Folded Corner 51"/>
          <p:cNvSpPr/>
          <p:nvPr/>
        </p:nvSpPr>
        <p:spPr>
          <a:xfrm flipH="1" flipV="1">
            <a:off x="8075612" y="3924223"/>
            <a:ext cx="533400" cy="907207"/>
          </a:xfrm>
          <a:prstGeom prst="foldedCorner">
            <a:avLst/>
          </a:prstGeom>
        </p:spPr>
        <p:style>
          <a:lnRef idx="1">
            <a:schemeClr val="accent5"/>
          </a:lnRef>
          <a:fillRef idx="2">
            <a:schemeClr val="accent5"/>
          </a:fillRef>
          <a:effectRef idx="1">
            <a:schemeClr val="accent5"/>
          </a:effectRef>
          <a:fontRef idx="minor">
            <a:schemeClr val="dk1"/>
          </a:fontRef>
        </p:style>
        <p:txBody>
          <a:bodyPr vert="vert270" rtlCol="0" anchor="ctr"/>
          <a:lstStyle/>
          <a:p>
            <a:pPr algn="ctr"/>
            <a:r>
              <a:rPr lang="en-US" dirty="0" smtClean="0"/>
              <a:t>SGAM</a:t>
            </a:r>
            <a:endParaRPr lang="en-US" dirty="0"/>
          </a:p>
        </p:txBody>
      </p:sp>
      <p:sp>
        <p:nvSpPr>
          <p:cNvPr id="53" name="Folded Corner 52"/>
          <p:cNvSpPr/>
          <p:nvPr/>
        </p:nvSpPr>
        <p:spPr>
          <a:xfrm flipH="1" flipV="1">
            <a:off x="7791041" y="4991026"/>
            <a:ext cx="533400" cy="907207"/>
          </a:xfrm>
          <a:prstGeom prst="foldedCorner">
            <a:avLst/>
          </a:prstGeom>
        </p:spPr>
        <p:style>
          <a:lnRef idx="1">
            <a:schemeClr val="accent5"/>
          </a:lnRef>
          <a:fillRef idx="2">
            <a:schemeClr val="accent5"/>
          </a:fillRef>
          <a:effectRef idx="1">
            <a:schemeClr val="accent5"/>
          </a:effectRef>
          <a:fontRef idx="minor">
            <a:schemeClr val="dk1"/>
          </a:fontRef>
        </p:style>
        <p:txBody>
          <a:bodyPr vert="vert270" rtlCol="0" anchor="ctr"/>
          <a:lstStyle/>
          <a:p>
            <a:pPr algn="ctr"/>
            <a:r>
              <a:rPr lang="en-US" dirty="0" smtClean="0"/>
              <a:t>GAM</a:t>
            </a:r>
            <a:endParaRPr lang="en-US" dirty="0"/>
          </a:p>
        </p:txBody>
      </p:sp>
      <p:sp>
        <p:nvSpPr>
          <p:cNvPr id="54" name="Folded Corner 53"/>
          <p:cNvSpPr/>
          <p:nvPr/>
        </p:nvSpPr>
        <p:spPr>
          <a:xfrm flipH="1" flipV="1">
            <a:off x="8402455" y="4991025"/>
            <a:ext cx="533400" cy="907207"/>
          </a:xfrm>
          <a:prstGeom prst="foldedCorner">
            <a:avLst/>
          </a:prstGeom>
        </p:spPr>
        <p:style>
          <a:lnRef idx="1">
            <a:schemeClr val="accent5"/>
          </a:lnRef>
          <a:fillRef idx="2">
            <a:schemeClr val="accent5"/>
          </a:fillRef>
          <a:effectRef idx="1">
            <a:schemeClr val="accent5"/>
          </a:effectRef>
          <a:fontRef idx="minor">
            <a:schemeClr val="dk1"/>
          </a:fontRef>
        </p:style>
        <p:txBody>
          <a:bodyPr vert="vert270" rtlCol="0" anchor="ctr"/>
          <a:lstStyle/>
          <a:p>
            <a:pPr algn="ctr"/>
            <a:r>
              <a:rPr lang="en-US" dirty="0" smtClean="0"/>
              <a:t>PFS</a:t>
            </a:r>
            <a:endParaRPr lang="en-US" dirty="0"/>
          </a:p>
        </p:txBody>
      </p:sp>
      <p:sp>
        <p:nvSpPr>
          <p:cNvPr id="56" name="Folded Corner 55"/>
          <p:cNvSpPr/>
          <p:nvPr/>
        </p:nvSpPr>
        <p:spPr>
          <a:xfrm flipH="1" flipV="1">
            <a:off x="1765306" y="3044403"/>
            <a:ext cx="533400" cy="907207"/>
          </a:xfrm>
          <a:prstGeom prst="foldedCorner">
            <a:avLst/>
          </a:prstGeom>
        </p:spPr>
        <p:style>
          <a:lnRef idx="1">
            <a:schemeClr val="accent5"/>
          </a:lnRef>
          <a:fillRef idx="2">
            <a:schemeClr val="accent5"/>
          </a:fillRef>
          <a:effectRef idx="1">
            <a:schemeClr val="accent5"/>
          </a:effectRef>
          <a:fontRef idx="minor">
            <a:schemeClr val="dk1"/>
          </a:fontRef>
        </p:style>
        <p:txBody>
          <a:bodyPr vert="vert270" rtlCol="0" anchor="ctr"/>
          <a:lstStyle/>
          <a:p>
            <a:pPr algn="ctr"/>
            <a:r>
              <a:rPr lang="en-US" dirty="0" smtClean="0"/>
              <a:t>IAM2</a:t>
            </a:r>
            <a:endParaRPr lang="en-US" dirty="0"/>
          </a:p>
        </p:txBody>
      </p:sp>
      <p:sp>
        <p:nvSpPr>
          <p:cNvPr id="64" name="Left Bracket 63"/>
          <p:cNvSpPr/>
          <p:nvPr/>
        </p:nvSpPr>
        <p:spPr>
          <a:xfrm>
            <a:off x="2740907" y="856132"/>
            <a:ext cx="347872" cy="1537618"/>
          </a:xfrm>
          <a:prstGeom prst="leftBracket">
            <a:avLst/>
          </a:prstGeom>
          <a:ln w="1905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6" name="Left Bracket 65"/>
          <p:cNvSpPr/>
          <p:nvPr/>
        </p:nvSpPr>
        <p:spPr>
          <a:xfrm>
            <a:off x="2741612" y="2691740"/>
            <a:ext cx="347872" cy="1537618"/>
          </a:xfrm>
          <a:prstGeom prst="leftBracket">
            <a:avLst/>
          </a:prstGeom>
          <a:ln w="1905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7" name="Left Bracket 66"/>
          <p:cNvSpPr/>
          <p:nvPr/>
        </p:nvSpPr>
        <p:spPr>
          <a:xfrm>
            <a:off x="2733830" y="4451206"/>
            <a:ext cx="347872" cy="1537618"/>
          </a:xfrm>
          <a:prstGeom prst="leftBracket">
            <a:avLst/>
          </a:prstGeom>
          <a:ln w="1905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57" name="Straight Arrow Connector 56"/>
          <p:cNvCxnSpPr/>
          <p:nvPr/>
        </p:nvCxnSpPr>
        <p:spPr>
          <a:xfrm>
            <a:off x="2326626" y="3498006"/>
            <a:ext cx="439635" cy="0"/>
          </a:xfrm>
          <a:prstGeom prst="straightConnector1">
            <a:avLst/>
          </a:prstGeom>
          <a:ln w="190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61" name="Elbow Connector 60"/>
          <p:cNvCxnSpPr>
            <a:stCxn id="50" idx="2"/>
            <a:endCxn id="64" idx="1"/>
          </p:cNvCxnSpPr>
          <p:nvPr/>
        </p:nvCxnSpPr>
        <p:spPr>
          <a:xfrm rot="5400000" flipH="1" flipV="1">
            <a:off x="1297737" y="1601233"/>
            <a:ext cx="1419462" cy="1466878"/>
          </a:xfrm>
          <a:prstGeom prst="bentConnector2">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Elbow Connector 69"/>
          <p:cNvCxnSpPr>
            <a:stCxn id="50" idx="0"/>
            <a:endCxn id="67" idx="1"/>
          </p:cNvCxnSpPr>
          <p:nvPr/>
        </p:nvCxnSpPr>
        <p:spPr>
          <a:xfrm rot="16200000" flipH="1">
            <a:off x="1369727" y="3855911"/>
            <a:ext cx="1268405" cy="1459801"/>
          </a:xfrm>
          <a:prstGeom prst="bentConnector2">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33949183"/>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Does it sound Greek?</a:t>
            </a:r>
            <a:endParaRPr lang="en-US" dirty="0"/>
          </a:p>
        </p:txBody>
      </p:sp>
      <p:sp>
        <p:nvSpPr>
          <p:cNvPr id="3" name="Content Placeholder 2"/>
          <p:cNvSpPr>
            <a:spLocks noGrp="1"/>
          </p:cNvSpPr>
          <p:nvPr>
            <p:ph idx="1"/>
          </p:nvPr>
        </p:nvSpPr>
        <p:spPr/>
        <p:txBody>
          <a:bodyPr/>
          <a:lstStyle/>
          <a:p>
            <a:r>
              <a:rPr lang="en-US" dirty="0" smtClean="0"/>
              <a:t>PFS, GAM and SGAM help SQL Server determine where free space is and how much so that it can allocate it appropriately without having to scan all the pages</a:t>
            </a:r>
          </a:p>
          <a:p>
            <a:r>
              <a:rPr lang="en-US" dirty="0" smtClean="0"/>
              <a:t>IAM pages and indexes help SQL Server fulfil queries</a:t>
            </a:r>
          </a:p>
          <a:p>
            <a:r>
              <a:rPr lang="en-US" dirty="0" smtClean="0"/>
              <a:t>The take away is that these few pages help keep an internal “directory” for SQL Server to be able to find what it needs quickly and pull back as few pages as necessary</a:t>
            </a:r>
          </a:p>
          <a:p>
            <a:r>
              <a:rPr lang="en-US" dirty="0" smtClean="0"/>
              <a:t>It’s all about reduction of cost to the system</a:t>
            </a:r>
            <a:endParaRPr lang="en-US" dirty="0"/>
          </a:p>
        </p:txBody>
      </p:sp>
    </p:spTree>
    <p:extLst>
      <p:ext uri="{BB962C8B-B14F-4D97-AF65-F5344CB8AC3E}">
        <p14:creationId xmlns:p14="http://schemas.microsoft.com/office/powerpoint/2010/main" val="320026393"/>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Query Lifecycle</a:t>
            </a:r>
            <a:endParaRPr lang="en-US" dirty="0"/>
          </a:p>
        </p:txBody>
      </p:sp>
      <p:graphicFrame>
        <p:nvGraphicFramePr>
          <p:cNvPr id="5" name="Diagram 4"/>
          <p:cNvGraphicFramePr/>
          <p:nvPr>
            <p:extLst>
              <p:ext uri="{D42A27DB-BD31-4B8C-83A1-F6EECF244321}">
                <p14:modId xmlns:p14="http://schemas.microsoft.com/office/powerpoint/2010/main" val="4023159780"/>
              </p:ext>
            </p:extLst>
          </p:nvPr>
        </p:nvGraphicFramePr>
        <p:xfrm>
          <a:off x="2436812" y="1828800"/>
          <a:ext cx="7086600" cy="4419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94592549"/>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Striped Right Arrow 15"/>
          <p:cNvSpPr/>
          <p:nvPr/>
        </p:nvSpPr>
        <p:spPr>
          <a:xfrm flipH="1">
            <a:off x="5734885" y="2535159"/>
            <a:ext cx="2230878" cy="939856"/>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FSB</a:t>
            </a:r>
            <a:endParaRPr lang="en-US" dirty="0"/>
          </a:p>
        </p:txBody>
      </p:sp>
      <p:sp>
        <p:nvSpPr>
          <p:cNvPr id="7" name="Rectangle 6"/>
          <p:cNvSpPr/>
          <p:nvPr/>
        </p:nvSpPr>
        <p:spPr>
          <a:xfrm>
            <a:off x="4091640" y="2353159"/>
            <a:ext cx="1600200" cy="12954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CPU</a:t>
            </a:r>
            <a:endParaRPr lang="en-US" dirty="0"/>
          </a:p>
        </p:txBody>
      </p:sp>
      <p:sp>
        <p:nvSpPr>
          <p:cNvPr id="8" name="Rectangle 7"/>
          <p:cNvSpPr/>
          <p:nvPr/>
        </p:nvSpPr>
        <p:spPr>
          <a:xfrm>
            <a:off x="7999412" y="2362200"/>
            <a:ext cx="1600200" cy="12954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North Bridge</a:t>
            </a:r>
          </a:p>
          <a:p>
            <a:pPr algn="ctr"/>
            <a:r>
              <a:rPr lang="en-US" dirty="0" smtClean="0"/>
              <a:t>(Memory Control)</a:t>
            </a:r>
            <a:endParaRPr lang="en-US" dirty="0"/>
          </a:p>
        </p:txBody>
      </p:sp>
      <p:sp>
        <p:nvSpPr>
          <p:cNvPr id="9" name="Rectangle 8"/>
          <p:cNvSpPr/>
          <p:nvPr/>
        </p:nvSpPr>
        <p:spPr>
          <a:xfrm>
            <a:off x="6331915" y="4863153"/>
            <a:ext cx="1600200" cy="12954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South Bridge</a:t>
            </a:r>
          </a:p>
          <a:p>
            <a:pPr algn="ctr"/>
            <a:r>
              <a:rPr lang="en-US" dirty="0" smtClean="0"/>
              <a:t>(I/O Control)</a:t>
            </a:r>
            <a:endParaRPr lang="en-US" dirty="0"/>
          </a:p>
        </p:txBody>
      </p:sp>
      <p:sp>
        <p:nvSpPr>
          <p:cNvPr id="10" name="Rectangle 9"/>
          <p:cNvSpPr/>
          <p:nvPr/>
        </p:nvSpPr>
        <p:spPr>
          <a:xfrm>
            <a:off x="8241876" y="472426"/>
            <a:ext cx="152400" cy="1295400"/>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8440473" y="472426"/>
            <a:ext cx="152400" cy="1295400"/>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8662966" y="472426"/>
            <a:ext cx="152400" cy="1295400"/>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927676" y="472426"/>
            <a:ext cx="152400" cy="1295400"/>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9134092" y="469843"/>
            <a:ext cx="152400" cy="1295400"/>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9343630" y="469843"/>
            <a:ext cx="152400" cy="1295400"/>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Bent-Up Arrow 16"/>
          <p:cNvSpPr/>
          <p:nvPr/>
        </p:nvSpPr>
        <p:spPr>
          <a:xfrm>
            <a:off x="7932114" y="3657600"/>
            <a:ext cx="1428462" cy="1944348"/>
          </a:xfrm>
          <a:prstGeom prst="bentUpArrow">
            <a:avLst>
              <a:gd name="adj1" fmla="val 25000"/>
              <a:gd name="adj2" fmla="val 25000"/>
              <a:gd name="adj3" fmla="val 4019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VIA DMA</a:t>
            </a:r>
            <a:endParaRPr lang="en-US" dirty="0"/>
          </a:p>
        </p:txBody>
      </p:sp>
      <p:pic>
        <p:nvPicPr>
          <p:cNvPr id="18" name="Picture 2" descr="http://www.smartbrandingco.com/PomPrintBlog/wp-content/uploads/2012/02/Hard_Disk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06168" y="4863153"/>
            <a:ext cx="1671637" cy="1671637"/>
          </a:xfrm>
          <a:prstGeom prst="rect">
            <a:avLst/>
          </a:prstGeom>
          <a:noFill/>
          <a:extLst>
            <a:ext uri="{909E8E84-426E-40DD-AFC4-6F175D3DCCD1}">
              <a14:hiddenFill xmlns:a14="http://schemas.microsoft.com/office/drawing/2010/main">
                <a:solidFill>
                  <a:srgbClr val="FFFFFF"/>
                </a:solidFill>
              </a14:hiddenFill>
            </a:ext>
          </a:extLst>
        </p:spPr>
      </p:pic>
      <p:sp>
        <p:nvSpPr>
          <p:cNvPr id="19" name="Striped Right Arrow 18"/>
          <p:cNvSpPr/>
          <p:nvPr/>
        </p:nvSpPr>
        <p:spPr>
          <a:xfrm>
            <a:off x="4277805" y="4863153"/>
            <a:ext cx="1955301" cy="1524000"/>
          </a:xfrm>
          <a:prstGeom prst="stripedRightArrow">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SATA/SAS</a:t>
            </a:r>
            <a:br>
              <a:rPr lang="en-US" dirty="0" smtClean="0"/>
            </a:br>
            <a:r>
              <a:rPr lang="en-US" dirty="0" smtClean="0"/>
              <a:t>PCI-E</a:t>
            </a:r>
            <a:endParaRPr lang="en-US" dirty="0"/>
          </a:p>
        </p:txBody>
      </p:sp>
      <p:sp>
        <p:nvSpPr>
          <p:cNvPr id="20" name="TextBox 19"/>
          <p:cNvSpPr txBox="1"/>
          <p:nvPr/>
        </p:nvSpPr>
        <p:spPr>
          <a:xfrm>
            <a:off x="8244619" y="1867732"/>
            <a:ext cx="1236248" cy="369332"/>
          </a:xfrm>
          <a:prstGeom prst="rect">
            <a:avLst/>
          </a:prstGeom>
          <a:solidFill>
            <a:srgbClr val="C00000"/>
          </a:solidFill>
        </p:spPr>
        <p:txBody>
          <a:bodyPr wrap="square" rtlCol="0">
            <a:spAutoFit/>
          </a:bodyPr>
          <a:lstStyle/>
          <a:p>
            <a:pPr algn="ctr"/>
            <a:r>
              <a:rPr lang="en-US" dirty="0" smtClean="0"/>
              <a:t>RAM</a:t>
            </a:r>
            <a:endParaRPr lang="en-US" dirty="0"/>
          </a:p>
        </p:txBody>
      </p:sp>
    </p:spTree>
    <p:extLst>
      <p:ext uri="{BB962C8B-B14F-4D97-AF65-F5344CB8AC3E}">
        <p14:creationId xmlns:p14="http://schemas.microsoft.com/office/powerpoint/2010/main" val="1463324621"/>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3212" y="304799"/>
            <a:ext cx="11506200" cy="6024651"/>
          </a:xfrm>
        </p:spPr>
      </p:pic>
      <p:sp>
        <p:nvSpPr>
          <p:cNvPr id="2" name="TextBox 1"/>
          <p:cNvSpPr txBox="1"/>
          <p:nvPr/>
        </p:nvSpPr>
        <p:spPr>
          <a:xfrm>
            <a:off x="531812" y="6329450"/>
            <a:ext cx="7636001" cy="369332"/>
          </a:xfrm>
          <a:prstGeom prst="rect">
            <a:avLst/>
          </a:prstGeom>
          <a:noFill/>
        </p:spPr>
        <p:txBody>
          <a:bodyPr wrap="none" rtlCol="0">
            <a:spAutoFit/>
          </a:bodyPr>
          <a:lstStyle/>
          <a:p>
            <a:r>
              <a:rPr lang="en-US" dirty="0" smtClean="0"/>
              <a:t>Refer to the book: </a:t>
            </a:r>
            <a:r>
              <a:rPr lang="en-US" dirty="0"/>
              <a:t>Professional SQL Server 2008 Internals and Troubleshooting</a:t>
            </a:r>
          </a:p>
        </p:txBody>
      </p:sp>
    </p:spTree>
    <p:extLst>
      <p:ext uri="{BB962C8B-B14F-4D97-AF65-F5344CB8AC3E}">
        <p14:creationId xmlns:p14="http://schemas.microsoft.com/office/powerpoint/2010/main" val="3548963354"/>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79412" y="304800"/>
            <a:ext cx="11314778" cy="5638800"/>
          </a:xfrm>
        </p:spPr>
      </p:pic>
    </p:spTree>
    <p:extLst>
      <p:ext uri="{BB962C8B-B14F-4D97-AF65-F5344CB8AC3E}">
        <p14:creationId xmlns:p14="http://schemas.microsoft.com/office/powerpoint/2010/main" val="2888183636"/>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How the Infrastructure Works: Storage (HDD,SDD,RAID) &amp; Memory</a:t>
            </a:r>
            <a:br>
              <a:rPr lang="en-US" dirty="0"/>
            </a:br>
            <a:endParaRPr lang="en-US" dirty="0"/>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13124816"/>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4212" y="609600"/>
            <a:ext cx="9144001" cy="1371600"/>
          </a:xfrm>
        </p:spPr>
        <p:txBody>
          <a:bodyPr/>
          <a:lstStyle/>
          <a:p>
            <a:r>
              <a:rPr lang="en-US" dirty="0" smtClean="0"/>
              <a:t>Magnetic</a:t>
            </a:r>
            <a:br>
              <a:rPr lang="en-US" dirty="0" smtClean="0"/>
            </a:br>
            <a:r>
              <a:rPr lang="en-US" dirty="0" smtClean="0"/>
              <a:t>Storage</a:t>
            </a:r>
            <a:endParaRPr lang="en-US" dirty="0"/>
          </a:p>
        </p:txBody>
      </p:sp>
      <p:sp>
        <p:nvSpPr>
          <p:cNvPr id="4" name="TextBox 3"/>
          <p:cNvSpPr txBox="1"/>
          <p:nvPr/>
        </p:nvSpPr>
        <p:spPr>
          <a:xfrm>
            <a:off x="1522413" y="6412468"/>
            <a:ext cx="8023479" cy="369332"/>
          </a:xfrm>
          <a:prstGeom prst="rect">
            <a:avLst/>
          </a:prstGeom>
          <a:noFill/>
        </p:spPr>
        <p:txBody>
          <a:bodyPr wrap="none" rtlCol="0">
            <a:spAutoFit/>
          </a:bodyPr>
          <a:lstStyle/>
          <a:p>
            <a:r>
              <a:rPr lang="en-US" dirty="0">
                <a:hlinkClick r:id="rId2"/>
              </a:rPr>
              <a:t>http://www.computershopper.com/feature/how-it-works-platter-based-hard-drive</a:t>
            </a:r>
            <a:endParaRPr lang="en-US" dirty="0"/>
          </a:p>
        </p:txBody>
      </p:sp>
      <p:pic>
        <p:nvPicPr>
          <p:cNvPr id="1026" name="Picture 2" descr="http://www.computershopper.com/var/ezwebin_site/storage/images/media/images/how-it-works-hard-drive/221065-1-eng-US/how-it-works-hard-driv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79812" y="122196"/>
            <a:ext cx="7162800" cy="634233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684212" y="2209800"/>
            <a:ext cx="1402948" cy="1477328"/>
          </a:xfrm>
          <a:prstGeom prst="rect">
            <a:avLst/>
          </a:prstGeom>
          <a:noFill/>
        </p:spPr>
        <p:txBody>
          <a:bodyPr wrap="none" rtlCol="0">
            <a:spAutoFit/>
          </a:bodyPr>
          <a:lstStyle/>
          <a:p>
            <a:r>
              <a:rPr lang="en-US" dirty="0" smtClean="0"/>
              <a:t>1 Platter(s)</a:t>
            </a:r>
          </a:p>
          <a:p>
            <a:r>
              <a:rPr lang="en-US" dirty="0" smtClean="0"/>
              <a:t>5 Drive Head</a:t>
            </a:r>
          </a:p>
          <a:p>
            <a:r>
              <a:rPr lang="en-US" dirty="0" smtClean="0"/>
              <a:t>6 Track(s)</a:t>
            </a:r>
          </a:p>
          <a:p>
            <a:r>
              <a:rPr lang="en-US" dirty="0" smtClean="0"/>
              <a:t>7 Sector(s)</a:t>
            </a:r>
          </a:p>
          <a:p>
            <a:r>
              <a:rPr lang="en-US" dirty="0" smtClean="0"/>
              <a:t>8 Cluster(s)</a:t>
            </a:r>
            <a:endParaRPr lang="en-US" dirty="0"/>
          </a:p>
        </p:txBody>
      </p:sp>
      <p:sp>
        <p:nvSpPr>
          <p:cNvPr id="5" name="TextBox 4"/>
          <p:cNvSpPr txBox="1"/>
          <p:nvPr/>
        </p:nvSpPr>
        <p:spPr>
          <a:xfrm>
            <a:off x="455612" y="4495800"/>
            <a:ext cx="2057400" cy="1477328"/>
          </a:xfrm>
          <a:prstGeom prst="rect">
            <a:avLst/>
          </a:prstGeom>
          <a:noFill/>
        </p:spPr>
        <p:txBody>
          <a:bodyPr wrap="square" rtlCol="0">
            <a:spAutoFit/>
          </a:bodyPr>
          <a:lstStyle/>
          <a:p>
            <a:r>
              <a:rPr lang="en-US" dirty="0" smtClean="0"/>
              <a:t>* Sector sizes in many modern disks are now 4K in size (previously 512 bytes)</a:t>
            </a:r>
            <a:endParaRPr lang="en-US" dirty="0"/>
          </a:p>
        </p:txBody>
      </p:sp>
    </p:spTree>
    <p:extLst>
      <p:ext uri="{BB962C8B-B14F-4D97-AF65-F5344CB8AC3E}">
        <p14:creationId xmlns:p14="http://schemas.microsoft.com/office/powerpoint/2010/main" val="139038598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Magnetic Storage</a:t>
            </a:r>
            <a:endParaRPr lang="en-US" dirty="0"/>
          </a:p>
        </p:txBody>
      </p:sp>
      <p:sp>
        <p:nvSpPr>
          <p:cNvPr id="3" name="Content Placeholder 2"/>
          <p:cNvSpPr>
            <a:spLocks noGrp="1"/>
          </p:cNvSpPr>
          <p:nvPr>
            <p:ph idx="1"/>
          </p:nvPr>
        </p:nvSpPr>
        <p:spPr/>
        <p:txBody>
          <a:bodyPr>
            <a:normAutofit fontScale="92500"/>
          </a:bodyPr>
          <a:lstStyle/>
          <a:p>
            <a:r>
              <a:rPr lang="en-US" dirty="0" smtClean="0"/>
              <a:t>Depending on how you format your partitions (cluster size), disk performance can be affected</a:t>
            </a:r>
          </a:p>
          <a:p>
            <a:r>
              <a:rPr lang="en-US" dirty="0" smtClean="0"/>
              <a:t>Microsoft recommends formatting the clusters to 64K allocation units</a:t>
            </a:r>
          </a:p>
          <a:p>
            <a:r>
              <a:rPr lang="en-US" dirty="0" smtClean="0"/>
              <a:t>Why? Extents are 64K in size and this can help with Read operations since tables/indexes are organizes in Extents by SQL Server</a:t>
            </a:r>
          </a:p>
          <a:p>
            <a:r>
              <a:rPr lang="en-US" dirty="0" smtClean="0"/>
              <a:t>Think of clusters as data “shopping bags”</a:t>
            </a:r>
          </a:p>
          <a:p>
            <a:pPr lvl="1"/>
            <a:r>
              <a:rPr lang="en-US" dirty="0" smtClean="0"/>
              <a:t>You could </a:t>
            </a:r>
            <a:r>
              <a:rPr lang="en-US" dirty="0" smtClean="0"/>
              <a:t>use several </a:t>
            </a:r>
            <a:r>
              <a:rPr lang="en-US" dirty="0" smtClean="0"/>
              <a:t>huge bags to carry all your groceries</a:t>
            </a:r>
          </a:p>
          <a:p>
            <a:pPr lvl="1"/>
            <a:r>
              <a:rPr lang="en-US" dirty="0" smtClean="0"/>
              <a:t>You can use a larger quantity of smaller bags to carry all your groceries</a:t>
            </a:r>
          </a:p>
          <a:p>
            <a:pPr lvl="1"/>
            <a:r>
              <a:rPr lang="en-US" dirty="0" smtClean="0"/>
              <a:t>Each bag costs you 5 cents from the grocery store, and all bags are equal in strength</a:t>
            </a:r>
            <a:endParaRPr lang="en-US" dirty="0"/>
          </a:p>
        </p:txBody>
      </p:sp>
    </p:spTree>
    <p:extLst>
      <p:ext uri="{BB962C8B-B14F-4D97-AF65-F5344CB8AC3E}">
        <p14:creationId xmlns:p14="http://schemas.microsoft.com/office/powerpoint/2010/main" val="322045975"/>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p:cNvSpPr/>
          <p:nvPr/>
        </p:nvSpPr>
        <p:spPr>
          <a:xfrm>
            <a:off x="0" y="2590799"/>
            <a:ext cx="12188825" cy="2133600"/>
          </a:xfrm>
          <a:prstGeom prst="rect">
            <a:avLst/>
          </a:prstGeom>
          <a:blipFill>
            <a:blip r:embed="rId2"/>
            <a:stretch>
              <a:fillRect/>
            </a:stretch>
          </a:blipFill>
          <a:effectLst>
            <a:glow rad="127000">
              <a:schemeClr val="accent3"/>
            </a:glow>
            <a:reflection stA="90000" dist="50800" dir="5400000" sy="-100000" algn="bl" rotWithShape="0"/>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2" name="Title 1"/>
          <p:cNvSpPr>
            <a:spLocks noGrp="1"/>
          </p:cNvSpPr>
          <p:nvPr>
            <p:ph type="title"/>
          </p:nvPr>
        </p:nvSpPr>
        <p:spPr>
          <a:xfrm>
            <a:off x="1767932" y="160106"/>
            <a:ext cx="9144001" cy="1371600"/>
          </a:xfrm>
        </p:spPr>
        <p:txBody>
          <a:bodyPr>
            <a:normAutofit fontScale="90000"/>
          </a:bodyPr>
          <a:lstStyle/>
          <a:p>
            <a:r>
              <a:rPr lang="en-US" dirty="0" smtClean="0"/>
              <a:t>Allocation Units</a:t>
            </a:r>
            <a:br>
              <a:rPr lang="en-US" dirty="0" smtClean="0"/>
            </a:br>
            <a:r>
              <a:rPr lang="en-US" dirty="0" smtClean="0"/>
              <a:t>64KB</a:t>
            </a:r>
            <a:br>
              <a:rPr lang="en-US" dirty="0" smtClean="0"/>
            </a:br>
            <a:r>
              <a:rPr lang="en-US" dirty="0" smtClean="0"/>
              <a:t>1 Physical read per Extent</a:t>
            </a:r>
            <a:endParaRPr lang="en-US" dirty="0"/>
          </a:p>
        </p:txBody>
      </p:sp>
      <p:sp>
        <p:nvSpPr>
          <p:cNvPr id="4" name="Folded Corner 3"/>
          <p:cNvSpPr/>
          <p:nvPr/>
        </p:nvSpPr>
        <p:spPr>
          <a:xfrm rot="10800000">
            <a:off x="1674814" y="3657599"/>
            <a:ext cx="533400" cy="68580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Folded Corner 4"/>
          <p:cNvSpPr/>
          <p:nvPr/>
        </p:nvSpPr>
        <p:spPr>
          <a:xfrm rot="10800000">
            <a:off x="2264244" y="3657599"/>
            <a:ext cx="533400" cy="68580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Folded Corner 5"/>
          <p:cNvSpPr/>
          <p:nvPr/>
        </p:nvSpPr>
        <p:spPr>
          <a:xfrm rot="10800000">
            <a:off x="2845361" y="3657599"/>
            <a:ext cx="533400" cy="68580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Folded Corner 6"/>
          <p:cNvSpPr/>
          <p:nvPr/>
        </p:nvSpPr>
        <p:spPr>
          <a:xfrm rot="10800000">
            <a:off x="3426477" y="3657599"/>
            <a:ext cx="533400" cy="68580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olded Corner 7"/>
          <p:cNvSpPr/>
          <p:nvPr/>
        </p:nvSpPr>
        <p:spPr>
          <a:xfrm rot="10800000">
            <a:off x="1674813" y="2895600"/>
            <a:ext cx="533400" cy="68580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Folded Corner 8"/>
          <p:cNvSpPr/>
          <p:nvPr/>
        </p:nvSpPr>
        <p:spPr>
          <a:xfrm rot="10800000">
            <a:off x="2264243" y="2895600"/>
            <a:ext cx="533400" cy="68580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olded Corner 9"/>
          <p:cNvSpPr/>
          <p:nvPr/>
        </p:nvSpPr>
        <p:spPr>
          <a:xfrm rot="10800000">
            <a:off x="2845360" y="2895600"/>
            <a:ext cx="533400" cy="68580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olded Corner 10"/>
          <p:cNvSpPr/>
          <p:nvPr/>
        </p:nvSpPr>
        <p:spPr>
          <a:xfrm rot="10800000">
            <a:off x="3426476" y="2895600"/>
            <a:ext cx="533400" cy="68580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olded Corner 11"/>
          <p:cNvSpPr/>
          <p:nvPr/>
        </p:nvSpPr>
        <p:spPr>
          <a:xfrm rot="10800000">
            <a:off x="4341814" y="3657600"/>
            <a:ext cx="533400" cy="68580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Folded Corner 12"/>
          <p:cNvSpPr/>
          <p:nvPr/>
        </p:nvSpPr>
        <p:spPr>
          <a:xfrm rot="10800000">
            <a:off x="4931244" y="3657600"/>
            <a:ext cx="533400" cy="68580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Folded Corner 13"/>
          <p:cNvSpPr/>
          <p:nvPr/>
        </p:nvSpPr>
        <p:spPr>
          <a:xfrm rot="10800000">
            <a:off x="5512361" y="3657600"/>
            <a:ext cx="533400" cy="68580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Folded Corner 14"/>
          <p:cNvSpPr/>
          <p:nvPr/>
        </p:nvSpPr>
        <p:spPr>
          <a:xfrm rot="10800000">
            <a:off x="6093477" y="3657600"/>
            <a:ext cx="533400" cy="68580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Folded Corner 15"/>
          <p:cNvSpPr/>
          <p:nvPr/>
        </p:nvSpPr>
        <p:spPr>
          <a:xfrm rot="10800000">
            <a:off x="4341813" y="2895601"/>
            <a:ext cx="533400" cy="68580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olded Corner 16"/>
          <p:cNvSpPr/>
          <p:nvPr/>
        </p:nvSpPr>
        <p:spPr>
          <a:xfrm rot="10800000">
            <a:off x="4931243" y="2895601"/>
            <a:ext cx="533400" cy="68580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olded Corner 17"/>
          <p:cNvSpPr/>
          <p:nvPr/>
        </p:nvSpPr>
        <p:spPr>
          <a:xfrm rot="10800000">
            <a:off x="5512360" y="2895601"/>
            <a:ext cx="533400" cy="68580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Folded Corner 18"/>
          <p:cNvSpPr/>
          <p:nvPr/>
        </p:nvSpPr>
        <p:spPr>
          <a:xfrm rot="10800000">
            <a:off x="6093476" y="2895601"/>
            <a:ext cx="533400" cy="68580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Folded Corner 19"/>
          <p:cNvSpPr/>
          <p:nvPr/>
        </p:nvSpPr>
        <p:spPr>
          <a:xfrm rot="10800000">
            <a:off x="7009751" y="3657599"/>
            <a:ext cx="533400" cy="68580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Folded Corner 20"/>
          <p:cNvSpPr/>
          <p:nvPr/>
        </p:nvSpPr>
        <p:spPr>
          <a:xfrm rot="10800000">
            <a:off x="7599181" y="3657599"/>
            <a:ext cx="533400" cy="68580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Folded Corner 21"/>
          <p:cNvSpPr/>
          <p:nvPr/>
        </p:nvSpPr>
        <p:spPr>
          <a:xfrm rot="10800000">
            <a:off x="8180298" y="3657599"/>
            <a:ext cx="533400" cy="68580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Folded Corner 22"/>
          <p:cNvSpPr/>
          <p:nvPr/>
        </p:nvSpPr>
        <p:spPr>
          <a:xfrm rot="10800000">
            <a:off x="8761414" y="3657599"/>
            <a:ext cx="533400" cy="68580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Folded Corner 23"/>
          <p:cNvSpPr/>
          <p:nvPr/>
        </p:nvSpPr>
        <p:spPr>
          <a:xfrm rot="10800000">
            <a:off x="7009750" y="2895600"/>
            <a:ext cx="533400" cy="68580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Folded Corner 24"/>
          <p:cNvSpPr/>
          <p:nvPr/>
        </p:nvSpPr>
        <p:spPr>
          <a:xfrm rot="10800000">
            <a:off x="7599180" y="2895600"/>
            <a:ext cx="533400" cy="68580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Folded Corner 25"/>
          <p:cNvSpPr/>
          <p:nvPr/>
        </p:nvSpPr>
        <p:spPr>
          <a:xfrm rot="10800000">
            <a:off x="8180297" y="2895600"/>
            <a:ext cx="533400" cy="68580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Folded Corner 26"/>
          <p:cNvSpPr/>
          <p:nvPr/>
        </p:nvSpPr>
        <p:spPr>
          <a:xfrm rot="10800000">
            <a:off x="8761413" y="2895600"/>
            <a:ext cx="533400" cy="68580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TextBox 28"/>
          <p:cNvSpPr txBox="1"/>
          <p:nvPr/>
        </p:nvSpPr>
        <p:spPr>
          <a:xfrm>
            <a:off x="134431" y="845906"/>
            <a:ext cx="702180" cy="369332"/>
          </a:xfrm>
          <a:prstGeom prst="rect">
            <a:avLst/>
          </a:prstGeom>
          <a:ln w="57150"/>
        </p:spPr>
        <p:style>
          <a:lnRef idx="2">
            <a:schemeClr val="accent3"/>
          </a:lnRef>
          <a:fillRef idx="1">
            <a:schemeClr val="lt1"/>
          </a:fillRef>
          <a:effectRef idx="0">
            <a:schemeClr val="accent3"/>
          </a:effectRef>
          <a:fontRef idx="minor">
            <a:schemeClr val="dk1"/>
          </a:fontRef>
        </p:style>
        <p:txBody>
          <a:bodyPr wrap="none" rtlCol="0">
            <a:spAutoFit/>
          </a:bodyPr>
          <a:lstStyle/>
          <a:p>
            <a:r>
              <a:rPr lang="en-US" dirty="0" smtClean="0"/>
              <a:t>Track</a:t>
            </a:r>
            <a:endParaRPr lang="en-US" dirty="0"/>
          </a:p>
        </p:txBody>
      </p:sp>
      <p:sp>
        <p:nvSpPr>
          <p:cNvPr id="30" name="TextBox 29"/>
          <p:cNvSpPr txBox="1"/>
          <p:nvPr/>
        </p:nvSpPr>
        <p:spPr>
          <a:xfrm>
            <a:off x="9980612" y="1752600"/>
            <a:ext cx="901209" cy="369332"/>
          </a:xfrm>
          <a:prstGeom prst="rect">
            <a:avLst/>
          </a:prstGeom>
          <a:noFill/>
        </p:spPr>
        <p:txBody>
          <a:bodyPr wrap="none" rtlCol="0">
            <a:spAutoFit/>
          </a:bodyPr>
          <a:lstStyle/>
          <a:p>
            <a:r>
              <a:rPr lang="en-US" dirty="0" smtClean="0"/>
              <a:t>Sectors</a:t>
            </a:r>
            <a:endParaRPr lang="en-US" dirty="0"/>
          </a:p>
        </p:txBody>
      </p:sp>
      <p:cxnSp>
        <p:nvCxnSpPr>
          <p:cNvPr id="32" name="Elbow Connector 31"/>
          <p:cNvCxnSpPr/>
          <p:nvPr/>
        </p:nvCxnSpPr>
        <p:spPr>
          <a:xfrm rot="5400000">
            <a:off x="10127179" y="2356365"/>
            <a:ext cx="468867" cy="1"/>
          </a:xfrm>
          <a:prstGeom prst="bentConnector3">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7" name="Left Brace 36"/>
          <p:cNvSpPr/>
          <p:nvPr/>
        </p:nvSpPr>
        <p:spPr>
          <a:xfrm rot="5400000">
            <a:off x="2267621" y="1467012"/>
            <a:ext cx="1252780" cy="2590802"/>
          </a:xfrm>
          <a:prstGeom prst="leftBrace">
            <a:avLst/>
          </a:prstGeom>
          <a:ln w="7620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5" name="Folded Corner 44"/>
          <p:cNvSpPr/>
          <p:nvPr/>
        </p:nvSpPr>
        <p:spPr>
          <a:xfrm rot="10800000">
            <a:off x="-915051" y="3657599"/>
            <a:ext cx="533400" cy="68580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Folded Corner 45"/>
          <p:cNvSpPr/>
          <p:nvPr/>
        </p:nvSpPr>
        <p:spPr>
          <a:xfrm rot="10800000">
            <a:off x="-325621" y="3657599"/>
            <a:ext cx="533400" cy="68580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Folded Corner 46"/>
          <p:cNvSpPr/>
          <p:nvPr/>
        </p:nvSpPr>
        <p:spPr>
          <a:xfrm rot="10800000">
            <a:off x="255496" y="3657599"/>
            <a:ext cx="533400" cy="68580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Folded Corner 47"/>
          <p:cNvSpPr/>
          <p:nvPr/>
        </p:nvSpPr>
        <p:spPr>
          <a:xfrm rot="10800000">
            <a:off x="836612" y="3657599"/>
            <a:ext cx="533400" cy="68580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Folded Corner 48"/>
          <p:cNvSpPr/>
          <p:nvPr/>
        </p:nvSpPr>
        <p:spPr>
          <a:xfrm rot="10800000">
            <a:off x="-915052" y="2895600"/>
            <a:ext cx="533400" cy="68580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Folded Corner 49"/>
          <p:cNvSpPr/>
          <p:nvPr/>
        </p:nvSpPr>
        <p:spPr>
          <a:xfrm rot="10800000">
            <a:off x="-325622" y="2895600"/>
            <a:ext cx="533400" cy="68580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Folded Corner 50"/>
          <p:cNvSpPr/>
          <p:nvPr/>
        </p:nvSpPr>
        <p:spPr>
          <a:xfrm rot="10800000">
            <a:off x="255495" y="2895600"/>
            <a:ext cx="533400" cy="68580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Folded Corner 51"/>
          <p:cNvSpPr/>
          <p:nvPr/>
        </p:nvSpPr>
        <p:spPr>
          <a:xfrm rot="10800000">
            <a:off x="836611" y="2895600"/>
            <a:ext cx="533400" cy="68580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Folded Corner 52"/>
          <p:cNvSpPr/>
          <p:nvPr/>
        </p:nvSpPr>
        <p:spPr>
          <a:xfrm rot="10800000">
            <a:off x="9650364" y="3657599"/>
            <a:ext cx="533400" cy="68580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Folded Corner 53"/>
          <p:cNvSpPr/>
          <p:nvPr/>
        </p:nvSpPr>
        <p:spPr>
          <a:xfrm rot="10800000">
            <a:off x="10239794" y="3657599"/>
            <a:ext cx="533400" cy="68580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Folded Corner 54"/>
          <p:cNvSpPr/>
          <p:nvPr/>
        </p:nvSpPr>
        <p:spPr>
          <a:xfrm rot="10800000">
            <a:off x="10820911" y="3657599"/>
            <a:ext cx="533400" cy="68580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Folded Corner 55"/>
          <p:cNvSpPr/>
          <p:nvPr/>
        </p:nvSpPr>
        <p:spPr>
          <a:xfrm rot="10800000">
            <a:off x="11402027" y="3657599"/>
            <a:ext cx="533400" cy="68580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Folded Corner 56"/>
          <p:cNvSpPr/>
          <p:nvPr/>
        </p:nvSpPr>
        <p:spPr>
          <a:xfrm rot="10800000">
            <a:off x="9650363" y="2895600"/>
            <a:ext cx="533400" cy="68580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Folded Corner 57"/>
          <p:cNvSpPr/>
          <p:nvPr/>
        </p:nvSpPr>
        <p:spPr>
          <a:xfrm rot="10800000">
            <a:off x="10239793" y="2895600"/>
            <a:ext cx="533400" cy="68580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Folded Corner 58"/>
          <p:cNvSpPr/>
          <p:nvPr/>
        </p:nvSpPr>
        <p:spPr>
          <a:xfrm rot="10800000">
            <a:off x="10820910" y="2895600"/>
            <a:ext cx="533400" cy="68580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Folded Corner 59"/>
          <p:cNvSpPr/>
          <p:nvPr/>
        </p:nvSpPr>
        <p:spPr>
          <a:xfrm rot="10800000">
            <a:off x="11402026" y="2895600"/>
            <a:ext cx="533400" cy="68580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Left Brace 60"/>
          <p:cNvSpPr/>
          <p:nvPr/>
        </p:nvSpPr>
        <p:spPr>
          <a:xfrm rot="5400000">
            <a:off x="-399379" y="1467012"/>
            <a:ext cx="1252780" cy="2590802"/>
          </a:xfrm>
          <a:prstGeom prst="leftBrace">
            <a:avLst/>
          </a:prstGeom>
          <a:ln w="7620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2" name="Left Brace 61"/>
          <p:cNvSpPr/>
          <p:nvPr/>
        </p:nvSpPr>
        <p:spPr>
          <a:xfrm rot="5400000">
            <a:off x="4934621" y="1465397"/>
            <a:ext cx="1252780" cy="2590802"/>
          </a:xfrm>
          <a:prstGeom prst="leftBrace">
            <a:avLst/>
          </a:prstGeom>
          <a:ln w="7620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3" name="Left Brace 62"/>
          <p:cNvSpPr/>
          <p:nvPr/>
        </p:nvSpPr>
        <p:spPr>
          <a:xfrm rot="5400000">
            <a:off x="7574655" y="1464589"/>
            <a:ext cx="1252780" cy="2590802"/>
          </a:xfrm>
          <a:prstGeom prst="leftBrace">
            <a:avLst/>
          </a:prstGeom>
          <a:ln w="7620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4" name="Left Brace 63"/>
          <p:cNvSpPr/>
          <p:nvPr/>
        </p:nvSpPr>
        <p:spPr>
          <a:xfrm rot="5400000">
            <a:off x="10211261" y="1468462"/>
            <a:ext cx="1252780" cy="2590802"/>
          </a:xfrm>
          <a:prstGeom prst="leftBrace">
            <a:avLst/>
          </a:prstGeom>
          <a:ln w="7620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5" name="Pentagon 64"/>
          <p:cNvSpPr/>
          <p:nvPr/>
        </p:nvSpPr>
        <p:spPr>
          <a:xfrm rot="5400000">
            <a:off x="6501838" y="564074"/>
            <a:ext cx="1447800" cy="929251"/>
          </a:xfrm>
          <a:prstGeom prst="homePlat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Flowchart: Process 65"/>
          <p:cNvSpPr/>
          <p:nvPr/>
        </p:nvSpPr>
        <p:spPr>
          <a:xfrm>
            <a:off x="7703623" y="304800"/>
            <a:ext cx="6163189" cy="969310"/>
          </a:xfrm>
          <a:prstGeom prst="flowChartProcess">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n w="0"/>
                <a:solidFill>
                  <a:schemeClr val="accent1"/>
                </a:solidFill>
                <a:effectLst>
                  <a:outerShdw blurRad="38100" dist="25400" dir="5400000" algn="ctr" rotWithShape="0">
                    <a:srgbClr val="6E747A">
                      <a:alpha val="43000"/>
                    </a:srgbClr>
                  </a:outerShdw>
                </a:effectLst>
              </a:rPr>
              <a:t>Drive Head</a:t>
            </a:r>
            <a:endParaRPr lang="en-US" dirty="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2013357317"/>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smtClean="0"/>
              <a:t>Agenda</a:t>
            </a:r>
            <a:endParaRPr lang="en-US" dirty="0"/>
          </a:p>
        </p:txBody>
      </p:sp>
      <p:sp>
        <p:nvSpPr>
          <p:cNvPr id="14" name="Content Placeholder 13"/>
          <p:cNvSpPr>
            <a:spLocks noGrp="1"/>
          </p:cNvSpPr>
          <p:nvPr>
            <p:ph idx="1"/>
          </p:nvPr>
        </p:nvSpPr>
        <p:spPr/>
        <p:txBody>
          <a:bodyPr>
            <a:normAutofit/>
          </a:bodyPr>
          <a:lstStyle/>
          <a:p>
            <a:r>
              <a:rPr lang="en-US" dirty="0" smtClean="0"/>
              <a:t>How Data is Stored: Pages &amp; Extents</a:t>
            </a:r>
          </a:p>
          <a:p>
            <a:r>
              <a:rPr lang="en-US" dirty="0" smtClean="0"/>
              <a:t>How Data is Retrieved: The Query Lifecycle</a:t>
            </a:r>
          </a:p>
          <a:p>
            <a:r>
              <a:rPr lang="en-US" dirty="0" smtClean="0"/>
              <a:t>How the Infrastructure Works: Storage (HDD,SDD,RAID) </a:t>
            </a:r>
            <a:r>
              <a:rPr lang="en-US" dirty="0"/>
              <a:t>&amp; Memory</a:t>
            </a:r>
          </a:p>
          <a:p>
            <a:r>
              <a:rPr lang="en-US" dirty="0"/>
              <a:t>Speed </a:t>
            </a:r>
            <a:r>
              <a:rPr lang="en-US" dirty="0" smtClean="0"/>
              <a:t>Assessment</a:t>
            </a:r>
          </a:p>
          <a:p>
            <a:pPr marL="0" indent="0">
              <a:buNone/>
            </a:pPr>
            <a:endParaRPr lang="en-US" dirty="0"/>
          </a:p>
        </p:txBody>
      </p:sp>
    </p:spTree>
    <p:extLst>
      <p:ext uri="{BB962C8B-B14F-4D97-AF65-F5344CB8AC3E}">
        <p14:creationId xmlns:p14="http://schemas.microsoft.com/office/powerpoint/2010/main" val="2139132589"/>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p:cNvSpPr/>
          <p:nvPr/>
        </p:nvSpPr>
        <p:spPr>
          <a:xfrm>
            <a:off x="-17968" y="2590798"/>
            <a:ext cx="12206793" cy="4267201"/>
          </a:xfrm>
          <a:prstGeom prst="rect">
            <a:avLst/>
          </a:prstGeom>
          <a:blipFill>
            <a:blip r:embed="rId2"/>
            <a:stretch>
              <a:fillRect/>
            </a:stretch>
          </a:blipFill>
          <a:effectLst>
            <a:glow rad="127000">
              <a:schemeClr val="accent3"/>
            </a:glow>
            <a:reflection stA="90000" dist="50800" dir="5400000" sy="-100000" algn="bl" rotWithShape="0"/>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2" name="Title 1"/>
          <p:cNvSpPr>
            <a:spLocks noGrp="1"/>
          </p:cNvSpPr>
          <p:nvPr>
            <p:ph type="title"/>
          </p:nvPr>
        </p:nvSpPr>
        <p:spPr>
          <a:xfrm>
            <a:off x="150811" y="152400"/>
            <a:ext cx="9144001" cy="1371600"/>
          </a:xfrm>
        </p:spPr>
        <p:txBody>
          <a:bodyPr>
            <a:normAutofit fontScale="90000"/>
          </a:bodyPr>
          <a:lstStyle/>
          <a:p>
            <a:r>
              <a:rPr lang="en-US" dirty="0" smtClean="0"/>
              <a:t>Allocation Units</a:t>
            </a:r>
            <a:br>
              <a:rPr lang="en-US" dirty="0" smtClean="0"/>
            </a:br>
            <a:r>
              <a:rPr lang="en-US" dirty="0" smtClean="0"/>
              <a:t>4KB</a:t>
            </a:r>
            <a:br>
              <a:rPr lang="en-US" dirty="0" smtClean="0"/>
            </a:br>
            <a:r>
              <a:rPr lang="en-US" dirty="0" smtClean="0"/>
              <a:t>2 Physical Reads per Page</a:t>
            </a:r>
            <a:endParaRPr lang="en-US" dirty="0"/>
          </a:p>
        </p:txBody>
      </p:sp>
      <p:sp>
        <p:nvSpPr>
          <p:cNvPr id="29" name="TextBox 28"/>
          <p:cNvSpPr txBox="1"/>
          <p:nvPr/>
        </p:nvSpPr>
        <p:spPr>
          <a:xfrm>
            <a:off x="-17968" y="1981200"/>
            <a:ext cx="702180" cy="369332"/>
          </a:xfrm>
          <a:prstGeom prst="rect">
            <a:avLst/>
          </a:prstGeom>
          <a:ln w="57150"/>
        </p:spPr>
        <p:style>
          <a:lnRef idx="2">
            <a:schemeClr val="accent3"/>
          </a:lnRef>
          <a:fillRef idx="1">
            <a:schemeClr val="lt1"/>
          </a:fillRef>
          <a:effectRef idx="0">
            <a:schemeClr val="accent3"/>
          </a:effectRef>
          <a:fontRef idx="minor">
            <a:schemeClr val="dk1"/>
          </a:fontRef>
        </p:style>
        <p:txBody>
          <a:bodyPr wrap="none" rtlCol="0">
            <a:spAutoFit/>
          </a:bodyPr>
          <a:lstStyle/>
          <a:p>
            <a:r>
              <a:rPr lang="en-US" dirty="0" smtClean="0"/>
              <a:t>Track</a:t>
            </a:r>
            <a:endParaRPr lang="en-US" dirty="0"/>
          </a:p>
        </p:txBody>
      </p:sp>
      <p:sp>
        <p:nvSpPr>
          <p:cNvPr id="30" name="TextBox 29"/>
          <p:cNvSpPr txBox="1"/>
          <p:nvPr/>
        </p:nvSpPr>
        <p:spPr>
          <a:xfrm>
            <a:off x="9980612" y="1752600"/>
            <a:ext cx="901209" cy="369332"/>
          </a:xfrm>
          <a:prstGeom prst="rect">
            <a:avLst/>
          </a:prstGeom>
          <a:noFill/>
        </p:spPr>
        <p:txBody>
          <a:bodyPr wrap="none" rtlCol="0">
            <a:spAutoFit/>
          </a:bodyPr>
          <a:lstStyle/>
          <a:p>
            <a:r>
              <a:rPr lang="en-US" dirty="0" smtClean="0"/>
              <a:t>Sectors</a:t>
            </a:r>
            <a:endParaRPr lang="en-US" dirty="0"/>
          </a:p>
        </p:txBody>
      </p:sp>
      <p:cxnSp>
        <p:nvCxnSpPr>
          <p:cNvPr id="32" name="Elbow Connector 31"/>
          <p:cNvCxnSpPr/>
          <p:nvPr/>
        </p:nvCxnSpPr>
        <p:spPr>
          <a:xfrm rot="5400000">
            <a:off x="10127179" y="2356365"/>
            <a:ext cx="468867" cy="1"/>
          </a:xfrm>
          <a:prstGeom prst="bentConnector3">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65" name="Pentagon 64"/>
          <p:cNvSpPr/>
          <p:nvPr/>
        </p:nvSpPr>
        <p:spPr>
          <a:xfrm rot="5400000">
            <a:off x="6582286" y="567950"/>
            <a:ext cx="1447800" cy="929251"/>
          </a:xfrm>
          <a:prstGeom prst="homePlat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Folded Corner 66"/>
          <p:cNvSpPr/>
          <p:nvPr/>
        </p:nvSpPr>
        <p:spPr>
          <a:xfrm rot="10800000">
            <a:off x="1827211" y="2897214"/>
            <a:ext cx="1295400" cy="1325912"/>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Flowchart: Process 65"/>
          <p:cNvSpPr/>
          <p:nvPr/>
        </p:nvSpPr>
        <p:spPr>
          <a:xfrm>
            <a:off x="7779823" y="304800"/>
            <a:ext cx="6163189" cy="969310"/>
          </a:xfrm>
          <a:prstGeom prst="flowChartProcess">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n w="0"/>
                <a:solidFill>
                  <a:schemeClr val="accent1"/>
                </a:solidFill>
                <a:effectLst>
                  <a:outerShdw blurRad="38100" dist="25400" dir="5400000" algn="ctr" rotWithShape="0">
                    <a:srgbClr val="6E747A">
                      <a:alpha val="43000"/>
                    </a:srgbClr>
                  </a:outerShdw>
                </a:effectLst>
              </a:rPr>
              <a:t>Drive Head</a:t>
            </a:r>
            <a:endParaRPr lang="en-US" dirty="0">
              <a:ln w="0"/>
              <a:solidFill>
                <a:schemeClr val="accent1"/>
              </a:solidFill>
              <a:effectLst>
                <a:outerShdw blurRad="38100" dist="25400" dir="5400000" algn="ctr" rotWithShape="0">
                  <a:srgbClr val="6E747A">
                    <a:alpha val="43000"/>
                  </a:srgbClr>
                </a:outerShdw>
              </a:effectLst>
            </a:endParaRPr>
          </a:p>
        </p:txBody>
      </p:sp>
      <p:sp>
        <p:nvSpPr>
          <p:cNvPr id="37" name="Left Brace 36"/>
          <p:cNvSpPr/>
          <p:nvPr/>
        </p:nvSpPr>
        <p:spPr>
          <a:xfrm rot="5400000">
            <a:off x="1512599" y="2372010"/>
            <a:ext cx="1102803" cy="930781"/>
          </a:xfrm>
          <a:prstGeom prst="leftBrace">
            <a:avLst/>
          </a:prstGeom>
          <a:ln w="7620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Left Brace 16"/>
          <p:cNvSpPr/>
          <p:nvPr/>
        </p:nvSpPr>
        <p:spPr>
          <a:xfrm rot="5400000">
            <a:off x="2418810" y="2378070"/>
            <a:ext cx="1102803" cy="930781"/>
          </a:xfrm>
          <a:prstGeom prst="leftBrace">
            <a:avLst/>
          </a:prstGeom>
          <a:ln w="7620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Folded Corner 17"/>
          <p:cNvSpPr/>
          <p:nvPr/>
        </p:nvSpPr>
        <p:spPr>
          <a:xfrm rot="10800000">
            <a:off x="3757128" y="2897214"/>
            <a:ext cx="1295400" cy="1325912"/>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Left Brace 18"/>
          <p:cNvSpPr/>
          <p:nvPr/>
        </p:nvSpPr>
        <p:spPr>
          <a:xfrm rot="5400000">
            <a:off x="3442516" y="2372010"/>
            <a:ext cx="1102803" cy="930781"/>
          </a:xfrm>
          <a:prstGeom prst="leftBrace">
            <a:avLst/>
          </a:prstGeom>
          <a:ln w="7620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Left Brace 19"/>
          <p:cNvSpPr/>
          <p:nvPr/>
        </p:nvSpPr>
        <p:spPr>
          <a:xfrm rot="5400000">
            <a:off x="4348727" y="2378070"/>
            <a:ext cx="1102803" cy="930781"/>
          </a:xfrm>
          <a:prstGeom prst="leftBrace">
            <a:avLst/>
          </a:prstGeom>
          <a:ln w="7620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Folded Corner 20"/>
          <p:cNvSpPr/>
          <p:nvPr/>
        </p:nvSpPr>
        <p:spPr>
          <a:xfrm rot="10800000">
            <a:off x="5696132" y="2897214"/>
            <a:ext cx="1295400" cy="1325912"/>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Left Brace 21"/>
          <p:cNvSpPr/>
          <p:nvPr/>
        </p:nvSpPr>
        <p:spPr>
          <a:xfrm rot="5400000">
            <a:off x="5381520" y="2372010"/>
            <a:ext cx="1102803" cy="930781"/>
          </a:xfrm>
          <a:prstGeom prst="leftBrace">
            <a:avLst/>
          </a:prstGeom>
          <a:ln w="7620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 name="Left Brace 22"/>
          <p:cNvSpPr/>
          <p:nvPr/>
        </p:nvSpPr>
        <p:spPr>
          <a:xfrm rot="5400000">
            <a:off x="6287731" y="2378070"/>
            <a:ext cx="1102803" cy="930781"/>
          </a:xfrm>
          <a:prstGeom prst="leftBrace">
            <a:avLst/>
          </a:prstGeom>
          <a:ln w="7620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Folded Corner 23"/>
          <p:cNvSpPr/>
          <p:nvPr/>
        </p:nvSpPr>
        <p:spPr>
          <a:xfrm rot="10800000">
            <a:off x="7625036" y="2897214"/>
            <a:ext cx="1295400" cy="1325912"/>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Left Brace 24"/>
          <p:cNvSpPr/>
          <p:nvPr/>
        </p:nvSpPr>
        <p:spPr>
          <a:xfrm rot="5400000">
            <a:off x="7310424" y="2372010"/>
            <a:ext cx="1102803" cy="930781"/>
          </a:xfrm>
          <a:prstGeom prst="leftBrace">
            <a:avLst/>
          </a:prstGeom>
          <a:ln w="7620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6" name="Left Brace 25"/>
          <p:cNvSpPr/>
          <p:nvPr/>
        </p:nvSpPr>
        <p:spPr>
          <a:xfrm rot="5400000">
            <a:off x="8216635" y="2378070"/>
            <a:ext cx="1102803" cy="930781"/>
          </a:xfrm>
          <a:prstGeom prst="leftBrace">
            <a:avLst/>
          </a:prstGeom>
          <a:ln w="7620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Folded Corner 26"/>
          <p:cNvSpPr/>
          <p:nvPr/>
        </p:nvSpPr>
        <p:spPr>
          <a:xfrm rot="10800000">
            <a:off x="9553940" y="2941288"/>
            <a:ext cx="1295400" cy="1325912"/>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Left Brace 30"/>
          <p:cNvSpPr/>
          <p:nvPr/>
        </p:nvSpPr>
        <p:spPr>
          <a:xfrm rot="5400000">
            <a:off x="9239328" y="2416084"/>
            <a:ext cx="1102803" cy="930781"/>
          </a:xfrm>
          <a:prstGeom prst="leftBrace">
            <a:avLst/>
          </a:prstGeom>
          <a:ln w="7620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3" name="Left Brace 32"/>
          <p:cNvSpPr/>
          <p:nvPr/>
        </p:nvSpPr>
        <p:spPr>
          <a:xfrm rot="5400000">
            <a:off x="10145539" y="2422144"/>
            <a:ext cx="1102803" cy="930781"/>
          </a:xfrm>
          <a:prstGeom prst="leftBrace">
            <a:avLst/>
          </a:prstGeom>
          <a:ln w="7620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736146039"/>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2812" y="131745"/>
            <a:ext cx="9144001" cy="1371600"/>
          </a:xfrm>
        </p:spPr>
        <p:txBody>
          <a:bodyPr/>
          <a:lstStyle/>
          <a:p>
            <a:r>
              <a:rPr lang="en-US" dirty="0" smtClean="0"/>
              <a:t>SSD – NAND Flash</a:t>
            </a:r>
            <a:endParaRPr lang="en-US" dirty="0"/>
          </a:p>
        </p:txBody>
      </p:sp>
      <p:sp>
        <p:nvSpPr>
          <p:cNvPr id="4" name="Rectangle 3"/>
          <p:cNvSpPr/>
          <p:nvPr/>
        </p:nvSpPr>
        <p:spPr>
          <a:xfrm>
            <a:off x="4769193" y="2887580"/>
            <a:ext cx="2819400" cy="221782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5" name="Rectangle 4"/>
          <p:cNvSpPr/>
          <p:nvPr/>
        </p:nvSpPr>
        <p:spPr>
          <a:xfrm>
            <a:off x="8151812" y="2895600"/>
            <a:ext cx="3167104" cy="220980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6" name="Folded Corner 5"/>
          <p:cNvSpPr/>
          <p:nvPr/>
        </p:nvSpPr>
        <p:spPr>
          <a:xfrm rot="10800000">
            <a:off x="4970246" y="3200401"/>
            <a:ext cx="533400" cy="68580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Folded Corner 6"/>
          <p:cNvSpPr/>
          <p:nvPr/>
        </p:nvSpPr>
        <p:spPr>
          <a:xfrm rot="10800000">
            <a:off x="5559676" y="3200401"/>
            <a:ext cx="533400" cy="68580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olded Corner 7"/>
          <p:cNvSpPr/>
          <p:nvPr/>
        </p:nvSpPr>
        <p:spPr>
          <a:xfrm rot="10800000">
            <a:off x="6140793" y="3200401"/>
            <a:ext cx="533400" cy="68580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Folded Corner 8"/>
          <p:cNvSpPr/>
          <p:nvPr/>
        </p:nvSpPr>
        <p:spPr>
          <a:xfrm rot="10800000">
            <a:off x="6721909" y="3200401"/>
            <a:ext cx="533400" cy="68580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olded Corner 9"/>
          <p:cNvSpPr/>
          <p:nvPr/>
        </p:nvSpPr>
        <p:spPr>
          <a:xfrm rot="10800000">
            <a:off x="4970246" y="3962400"/>
            <a:ext cx="533400" cy="68580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olded Corner 10"/>
          <p:cNvSpPr/>
          <p:nvPr/>
        </p:nvSpPr>
        <p:spPr>
          <a:xfrm rot="10800000">
            <a:off x="5559676" y="3962400"/>
            <a:ext cx="533400" cy="68580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olded Corner 11"/>
          <p:cNvSpPr/>
          <p:nvPr/>
        </p:nvSpPr>
        <p:spPr>
          <a:xfrm rot="10800000">
            <a:off x="6140793" y="3962400"/>
            <a:ext cx="533400" cy="68580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Folded Corner 12"/>
          <p:cNvSpPr/>
          <p:nvPr/>
        </p:nvSpPr>
        <p:spPr>
          <a:xfrm rot="10800000">
            <a:off x="6721909" y="3962400"/>
            <a:ext cx="533400" cy="68580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Left Brace 13"/>
          <p:cNvSpPr/>
          <p:nvPr/>
        </p:nvSpPr>
        <p:spPr>
          <a:xfrm rot="5400000">
            <a:off x="5520793" y="1780299"/>
            <a:ext cx="1316200" cy="2590802"/>
          </a:xfrm>
          <a:prstGeom prst="leftBrace">
            <a:avLst/>
          </a:prstGeom>
          <a:ln w="7620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Folded Corner 14"/>
          <p:cNvSpPr/>
          <p:nvPr/>
        </p:nvSpPr>
        <p:spPr>
          <a:xfrm rot="10800000">
            <a:off x="8300504" y="3016664"/>
            <a:ext cx="533400" cy="68580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Left Brace 23"/>
          <p:cNvSpPr/>
          <p:nvPr/>
        </p:nvSpPr>
        <p:spPr>
          <a:xfrm rot="5400000">
            <a:off x="8181250" y="2823039"/>
            <a:ext cx="435821" cy="324269"/>
          </a:xfrm>
          <a:prstGeom prst="leftBrace">
            <a:avLst/>
          </a:prstGeom>
          <a:ln w="7620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Left Brace 26"/>
          <p:cNvSpPr/>
          <p:nvPr/>
        </p:nvSpPr>
        <p:spPr>
          <a:xfrm rot="5400000">
            <a:off x="8516886" y="2815018"/>
            <a:ext cx="435821" cy="324269"/>
          </a:xfrm>
          <a:prstGeom prst="leftBrace">
            <a:avLst/>
          </a:prstGeom>
          <a:ln w="7620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8" name="Folded Corner 27"/>
          <p:cNvSpPr/>
          <p:nvPr/>
        </p:nvSpPr>
        <p:spPr>
          <a:xfrm rot="10800000">
            <a:off x="9046944" y="3016664"/>
            <a:ext cx="533400" cy="68580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Left Brace 28"/>
          <p:cNvSpPr/>
          <p:nvPr/>
        </p:nvSpPr>
        <p:spPr>
          <a:xfrm rot="5400000">
            <a:off x="8927690" y="2823039"/>
            <a:ext cx="435821" cy="324269"/>
          </a:xfrm>
          <a:prstGeom prst="leftBrace">
            <a:avLst/>
          </a:prstGeom>
          <a:ln w="7620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0" name="Left Brace 29"/>
          <p:cNvSpPr/>
          <p:nvPr/>
        </p:nvSpPr>
        <p:spPr>
          <a:xfrm rot="5400000">
            <a:off x="9263326" y="2815018"/>
            <a:ext cx="435821" cy="324269"/>
          </a:xfrm>
          <a:prstGeom prst="leftBrace">
            <a:avLst/>
          </a:prstGeom>
          <a:ln w="7620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1" name="Folded Corner 30"/>
          <p:cNvSpPr/>
          <p:nvPr/>
        </p:nvSpPr>
        <p:spPr>
          <a:xfrm rot="10800000">
            <a:off x="9798842" y="3020675"/>
            <a:ext cx="533400" cy="68580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Left Brace 31"/>
          <p:cNvSpPr/>
          <p:nvPr/>
        </p:nvSpPr>
        <p:spPr>
          <a:xfrm rot="5400000">
            <a:off x="9679588" y="2827050"/>
            <a:ext cx="435821" cy="324269"/>
          </a:xfrm>
          <a:prstGeom prst="leftBrace">
            <a:avLst/>
          </a:prstGeom>
          <a:ln w="7620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3" name="Left Brace 32"/>
          <p:cNvSpPr/>
          <p:nvPr/>
        </p:nvSpPr>
        <p:spPr>
          <a:xfrm rot="5400000">
            <a:off x="10015224" y="2819029"/>
            <a:ext cx="435821" cy="324269"/>
          </a:xfrm>
          <a:prstGeom prst="leftBrace">
            <a:avLst/>
          </a:prstGeom>
          <a:ln w="7620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4" name="Folded Corner 33"/>
          <p:cNvSpPr/>
          <p:nvPr/>
        </p:nvSpPr>
        <p:spPr>
          <a:xfrm rot="10800000">
            <a:off x="10556198" y="3016664"/>
            <a:ext cx="533400" cy="68580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Left Brace 34"/>
          <p:cNvSpPr/>
          <p:nvPr/>
        </p:nvSpPr>
        <p:spPr>
          <a:xfrm rot="5400000">
            <a:off x="10436944" y="2823039"/>
            <a:ext cx="435821" cy="324269"/>
          </a:xfrm>
          <a:prstGeom prst="leftBrace">
            <a:avLst/>
          </a:prstGeom>
          <a:ln w="7620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6" name="Left Brace 35"/>
          <p:cNvSpPr/>
          <p:nvPr/>
        </p:nvSpPr>
        <p:spPr>
          <a:xfrm rot="5400000">
            <a:off x="10772580" y="2815018"/>
            <a:ext cx="435821" cy="324269"/>
          </a:xfrm>
          <a:prstGeom prst="leftBrace">
            <a:avLst/>
          </a:prstGeom>
          <a:ln w="7620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7" name="TextBox 36"/>
          <p:cNvSpPr txBox="1"/>
          <p:nvPr/>
        </p:nvSpPr>
        <p:spPr>
          <a:xfrm>
            <a:off x="5197367" y="1775179"/>
            <a:ext cx="2248501" cy="369332"/>
          </a:xfrm>
          <a:prstGeom prst="rect">
            <a:avLst/>
          </a:prstGeom>
          <a:noFill/>
        </p:spPr>
        <p:txBody>
          <a:bodyPr wrap="none" rtlCol="0">
            <a:spAutoFit/>
          </a:bodyPr>
          <a:lstStyle/>
          <a:p>
            <a:r>
              <a:rPr lang="en-US" dirty="0" smtClean="0"/>
              <a:t>64KB Allocation Units</a:t>
            </a:r>
            <a:endParaRPr lang="en-US" dirty="0"/>
          </a:p>
        </p:txBody>
      </p:sp>
      <p:sp>
        <p:nvSpPr>
          <p:cNvPr id="38" name="TextBox 37"/>
          <p:cNvSpPr txBox="1"/>
          <p:nvPr/>
        </p:nvSpPr>
        <p:spPr>
          <a:xfrm>
            <a:off x="8407442" y="1916958"/>
            <a:ext cx="2126672" cy="369332"/>
          </a:xfrm>
          <a:prstGeom prst="rect">
            <a:avLst/>
          </a:prstGeom>
          <a:noFill/>
        </p:spPr>
        <p:txBody>
          <a:bodyPr wrap="none" rtlCol="0">
            <a:spAutoFit/>
          </a:bodyPr>
          <a:lstStyle/>
          <a:p>
            <a:r>
              <a:rPr lang="en-US" dirty="0" smtClean="0"/>
              <a:t>4KB Allocation Units</a:t>
            </a:r>
            <a:endParaRPr lang="en-US" dirty="0"/>
          </a:p>
        </p:txBody>
      </p:sp>
      <p:sp>
        <p:nvSpPr>
          <p:cNvPr id="3" name="TextBox 2"/>
          <p:cNvSpPr txBox="1"/>
          <p:nvPr/>
        </p:nvSpPr>
        <p:spPr>
          <a:xfrm>
            <a:off x="912812" y="6324600"/>
            <a:ext cx="6143798" cy="369332"/>
          </a:xfrm>
          <a:prstGeom prst="rect">
            <a:avLst/>
          </a:prstGeom>
          <a:noFill/>
        </p:spPr>
        <p:txBody>
          <a:bodyPr wrap="none" rtlCol="0">
            <a:spAutoFit/>
          </a:bodyPr>
          <a:lstStyle/>
          <a:p>
            <a:r>
              <a:rPr lang="en-US" dirty="0">
                <a:hlinkClick r:id="rId2"/>
              </a:rPr>
              <a:t>http://download.intel.com/pressroom/images/InsideanSSD.jpg</a:t>
            </a:r>
            <a:endParaRPr lang="en-US" dirty="0"/>
          </a:p>
        </p:txBody>
      </p:sp>
      <p:pic>
        <p:nvPicPr>
          <p:cNvPr id="16" name="Picture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235985" y="2572011"/>
            <a:ext cx="4101604" cy="2723679"/>
          </a:xfrm>
          <a:prstGeom prst="rect">
            <a:avLst/>
          </a:prstGeom>
        </p:spPr>
      </p:pic>
      <p:sp>
        <p:nvSpPr>
          <p:cNvPr id="17" name="Striped Right Arrow 16"/>
          <p:cNvSpPr/>
          <p:nvPr/>
        </p:nvSpPr>
        <p:spPr>
          <a:xfrm>
            <a:off x="3387974" y="3299032"/>
            <a:ext cx="1273305" cy="1174337"/>
          </a:xfrm>
          <a:prstGeom prst="striped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Donut 17"/>
          <p:cNvSpPr/>
          <p:nvPr/>
        </p:nvSpPr>
        <p:spPr>
          <a:xfrm>
            <a:off x="2589212" y="3203084"/>
            <a:ext cx="1107130" cy="1445116"/>
          </a:xfrm>
          <a:prstGeom prst="donu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690266617"/>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Diagram 10"/>
          <p:cNvGraphicFramePr/>
          <p:nvPr>
            <p:extLst>
              <p:ext uri="{D42A27DB-BD31-4B8C-83A1-F6EECF244321}">
                <p14:modId xmlns:p14="http://schemas.microsoft.com/office/powerpoint/2010/main" val="3051634131"/>
              </p:ext>
            </p:extLst>
          </p:nvPr>
        </p:nvGraphicFramePr>
        <p:xfrm>
          <a:off x="0" y="1600200"/>
          <a:ext cx="9610212" cy="537734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itle 1"/>
          <p:cNvSpPr>
            <a:spLocks noGrp="1"/>
          </p:cNvSpPr>
          <p:nvPr>
            <p:ph type="title"/>
          </p:nvPr>
        </p:nvSpPr>
        <p:spPr/>
        <p:txBody>
          <a:bodyPr/>
          <a:lstStyle/>
          <a:p>
            <a:r>
              <a:rPr lang="en-US" dirty="0" smtClean="0"/>
              <a:t>RAID Basics</a:t>
            </a:r>
            <a:endParaRPr lang="en-US" dirty="0"/>
          </a:p>
        </p:txBody>
      </p:sp>
      <p:sp>
        <p:nvSpPr>
          <p:cNvPr id="3" name="Content Placeholder 2"/>
          <p:cNvSpPr>
            <a:spLocks noGrp="1"/>
          </p:cNvSpPr>
          <p:nvPr>
            <p:ph idx="1"/>
          </p:nvPr>
        </p:nvSpPr>
        <p:spPr/>
        <p:txBody>
          <a:bodyPr/>
          <a:lstStyle/>
          <a:p>
            <a:r>
              <a:rPr lang="en-US" dirty="0" smtClean="0"/>
              <a:t>RAID O (Zero)</a:t>
            </a:r>
          </a:p>
          <a:p>
            <a:r>
              <a:rPr lang="en-US" dirty="0" smtClean="0"/>
              <a:t>Reads are divided among hard drives (multiple read heads)</a:t>
            </a:r>
            <a:endParaRPr lang="en-US" dirty="0"/>
          </a:p>
        </p:txBody>
      </p:sp>
      <p:sp>
        <p:nvSpPr>
          <p:cNvPr id="4" name="Rectangle 3"/>
          <p:cNvSpPr/>
          <p:nvPr/>
        </p:nvSpPr>
        <p:spPr>
          <a:xfrm>
            <a:off x="227012" y="6175506"/>
            <a:ext cx="6092825" cy="646331"/>
          </a:xfrm>
          <a:prstGeom prst="rect">
            <a:avLst/>
          </a:prstGeom>
        </p:spPr>
        <p:txBody>
          <a:bodyPr>
            <a:spAutoFit/>
          </a:bodyPr>
          <a:lstStyle/>
          <a:p>
            <a:r>
              <a:rPr lang="en-US" dirty="0">
                <a:hlinkClick r:id="rId7"/>
              </a:rPr>
              <a:t>http://www.smartbrandingco.com/PomPrintBlog/wp-content/uploads/2012/02/Hard_Disk1.png</a:t>
            </a:r>
            <a:endParaRPr lang="en-US" dirty="0"/>
          </a:p>
        </p:txBody>
      </p:sp>
      <p:pic>
        <p:nvPicPr>
          <p:cNvPr id="2050" name="Picture 2" descr="http://www.smartbrandingco.com/PomPrintBlog/wp-content/uploads/2012/02/Hard_Disk1.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238554" y="3428999"/>
            <a:ext cx="1671637" cy="167163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http://www.smartbrandingco.com/PomPrintBlog/wp-content/uploads/2012/02/Hard_Disk1.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346729" y="3428999"/>
            <a:ext cx="1671637" cy="167163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http://www.smartbrandingco.com/PomPrintBlog/wp-content/uploads/2012/02/Hard_Disk1.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784220" y="3428999"/>
            <a:ext cx="1671637" cy="167163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http://www.smartbrandingco.com/PomPrintBlog/wp-content/uploads/2012/02/Hard_Disk1.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938575" y="3429000"/>
            <a:ext cx="1671637" cy="16716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154694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Diagram 5"/>
          <p:cNvGraphicFramePr/>
          <p:nvPr>
            <p:extLst>
              <p:ext uri="{D42A27DB-BD31-4B8C-83A1-F6EECF244321}">
                <p14:modId xmlns:p14="http://schemas.microsoft.com/office/powerpoint/2010/main" val="2189925645"/>
              </p:ext>
            </p:extLst>
          </p:nvPr>
        </p:nvGraphicFramePr>
        <p:xfrm>
          <a:off x="-83061" y="1448247"/>
          <a:ext cx="10348402" cy="45328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itle 1"/>
          <p:cNvSpPr>
            <a:spLocks noGrp="1"/>
          </p:cNvSpPr>
          <p:nvPr>
            <p:ph type="title"/>
          </p:nvPr>
        </p:nvSpPr>
        <p:spPr>
          <a:xfrm>
            <a:off x="1217612" y="-528396"/>
            <a:ext cx="9144001" cy="1371600"/>
          </a:xfrm>
        </p:spPr>
        <p:txBody>
          <a:bodyPr/>
          <a:lstStyle/>
          <a:p>
            <a:r>
              <a:rPr lang="en-US" dirty="0" smtClean="0"/>
              <a:t>SAN with RAID</a:t>
            </a:r>
            <a:endParaRPr lang="en-US" dirty="0"/>
          </a:p>
        </p:txBody>
      </p:sp>
      <p:sp>
        <p:nvSpPr>
          <p:cNvPr id="4" name="Rectangle 3"/>
          <p:cNvSpPr/>
          <p:nvPr/>
        </p:nvSpPr>
        <p:spPr>
          <a:xfrm>
            <a:off x="227012" y="6175506"/>
            <a:ext cx="6092825" cy="646331"/>
          </a:xfrm>
          <a:prstGeom prst="rect">
            <a:avLst/>
          </a:prstGeom>
        </p:spPr>
        <p:txBody>
          <a:bodyPr>
            <a:spAutoFit/>
          </a:bodyPr>
          <a:lstStyle/>
          <a:p>
            <a:r>
              <a:rPr lang="en-US" dirty="0">
                <a:hlinkClick r:id="rId7"/>
              </a:rPr>
              <a:t>http://www.smartbrandingco.com/PomPrintBlog/wp-content/uploads/2012/02/Hard_Disk1.png</a:t>
            </a:r>
            <a:endParaRPr lang="en-US" dirty="0"/>
          </a:p>
        </p:txBody>
      </p:sp>
      <p:pic>
        <p:nvPicPr>
          <p:cNvPr id="2050" name="Picture 2" descr="http://www.smartbrandingco.com/PomPrintBlog/wp-content/uploads/2012/02/Hard_Disk1.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981077" y="4537449"/>
            <a:ext cx="1671637" cy="167163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http://www.smartbrandingco.com/PomPrintBlog/wp-content/uploads/2012/02/Hard_Disk1.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033840" y="4537448"/>
            <a:ext cx="1671637" cy="167163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http://www.smartbrandingco.com/PomPrintBlog/wp-content/uploads/2012/02/Hard_Disk1.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509840" y="4537448"/>
            <a:ext cx="1671637" cy="167163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http://www.smartbrandingco.com/PomPrintBlog/wp-content/uploads/2012/02/Hard_Disk1.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593705" y="4537447"/>
            <a:ext cx="1671637" cy="167163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http://www.smartbrandingco.com/PomPrintBlog/wp-content/uploads/2012/02/Hard_Disk1.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593704" y="4104069"/>
            <a:ext cx="1671637" cy="167163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http://www.smartbrandingco.com/PomPrintBlog/wp-content/uploads/2012/02/Hard_Disk1.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069704" y="4112700"/>
            <a:ext cx="1671637" cy="167163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http://www.smartbrandingco.com/PomPrintBlog/wp-content/uploads/2012/02/Hard_Disk1.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507459" y="4104068"/>
            <a:ext cx="1671637" cy="167163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http://www.smartbrandingco.com/PomPrintBlog/wp-content/uploads/2012/02/Hard_Disk1.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973377" y="4095436"/>
            <a:ext cx="1671637" cy="167163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www.smartbrandingco.com/PomPrintBlog/wp-content/uploads/2012/02/Hard_Disk1.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991112" y="3612866"/>
            <a:ext cx="1671637" cy="167163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http://www.smartbrandingco.com/PomPrintBlog/wp-content/uploads/2012/02/Hard_Disk1.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043875" y="3612865"/>
            <a:ext cx="1671637" cy="1671637"/>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http://www.smartbrandingco.com/PomPrintBlog/wp-content/uploads/2012/02/Hard_Disk1.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519875" y="3612865"/>
            <a:ext cx="1671637" cy="1671637"/>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http://www.smartbrandingco.com/PomPrintBlog/wp-content/uploads/2012/02/Hard_Disk1.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603740" y="3612864"/>
            <a:ext cx="1671637" cy="1671637"/>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http://www.smartbrandingco.com/PomPrintBlog/wp-content/uploads/2012/02/Hard_Disk1.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603739" y="3179486"/>
            <a:ext cx="1671637" cy="1671637"/>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descr="http://www.smartbrandingco.com/PomPrintBlog/wp-content/uploads/2012/02/Hard_Disk1.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079739" y="3188117"/>
            <a:ext cx="1671637" cy="167163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descr="http://www.smartbrandingco.com/PomPrintBlog/wp-content/uploads/2012/02/Hard_Disk1.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517494" y="3179485"/>
            <a:ext cx="1671637" cy="1671637"/>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http://www.smartbrandingco.com/PomPrintBlog/wp-content/uploads/2012/02/Hard_Disk1.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983412" y="3170853"/>
            <a:ext cx="1671637" cy="167163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http://www.smartbrandingco.com/PomPrintBlog/wp-content/uploads/2012/02/Hard_Disk1.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991112" y="2643180"/>
            <a:ext cx="1671637" cy="1671637"/>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descr="http://www.smartbrandingco.com/PomPrintBlog/wp-content/uploads/2012/02/Hard_Disk1.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043875" y="2643179"/>
            <a:ext cx="1671637" cy="1671637"/>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 descr="http://www.smartbrandingco.com/PomPrintBlog/wp-content/uploads/2012/02/Hard_Disk1.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519875" y="2643179"/>
            <a:ext cx="1671637" cy="1671637"/>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 descr="http://www.smartbrandingco.com/PomPrintBlog/wp-content/uploads/2012/02/Hard_Disk1.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603740" y="2643178"/>
            <a:ext cx="1671637" cy="1671637"/>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 descr="http://www.smartbrandingco.com/PomPrintBlog/wp-content/uploads/2012/02/Hard_Disk1.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603739" y="2209800"/>
            <a:ext cx="1671637" cy="1671637"/>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http://www.smartbrandingco.com/PomPrintBlog/wp-content/uploads/2012/02/Hard_Disk1.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079739" y="2218431"/>
            <a:ext cx="1671637" cy="1671637"/>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http://www.smartbrandingco.com/PomPrintBlog/wp-content/uploads/2012/02/Hard_Disk1.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517494" y="2209799"/>
            <a:ext cx="1671637" cy="1671637"/>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 descr="http://www.smartbrandingco.com/PomPrintBlog/wp-content/uploads/2012/02/Hard_Disk1.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983412" y="2201167"/>
            <a:ext cx="1671637" cy="1671637"/>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 descr="http://www.smartbrandingco.com/PomPrintBlog/wp-content/uploads/2012/02/Hard_Disk1.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001147" y="1718597"/>
            <a:ext cx="1671637" cy="1671637"/>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2" descr="http://www.smartbrandingco.com/PomPrintBlog/wp-content/uploads/2012/02/Hard_Disk1.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053910" y="1718596"/>
            <a:ext cx="1671637" cy="1671637"/>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2" descr="http://www.smartbrandingco.com/PomPrintBlog/wp-content/uploads/2012/02/Hard_Disk1.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529910" y="1718596"/>
            <a:ext cx="1671637" cy="1671637"/>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2" descr="http://www.smartbrandingco.com/PomPrintBlog/wp-content/uploads/2012/02/Hard_Disk1.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613775" y="1718595"/>
            <a:ext cx="1671637" cy="1671637"/>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2" descr="http://www.smartbrandingco.com/PomPrintBlog/wp-content/uploads/2012/02/Hard_Disk1.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613774" y="1285217"/>
            <a:ext cx="1671637" cy="1671637"/>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2" descr="http://www.smartbrandingco.com/PomPrintBlog/wp-content/uploads/2012/02/Hard_Disk1.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089774" y="1293848"/>
            <a:ext cx="1671637" cy="1671637"/>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2" descr="http://www.smartbrandingco.com/PomPrintBlog/wp-content/uploads/2012/02/Hard_Disk1.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527529" y="1285216"/>
            <a:ext cx="1671637" cy="1671637"/>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2" descr="http://www.smartbrandingco.com/PomPrintBlog/wp-content/uploads/2012/02/Hard_Disk1.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993447" y="1276584"/>
            <a:ext cx="1671637" cy="16716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896471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6632" y="-152400"/>
            <a:ext cx="9144001" cy="1371600"/>
          </a:xfrm>
        </p:spPr>
        <p:txBody>
          <a:bodyPr/>
          <a:lstStyle/>
          <a:p>
            <a:r>
              <a:rPr lang="en-US" dirty="0" smtClean="0"/>
              <a:t>RAM</a:t>
            </a:r>
            <a:endParaRPr lang="en-US" dirty="0"/>
          </a:p>
        </p:txBody>
      </p:sp>
      <p:sp>
        <p:nvSpPr>
          <p:cNvPr id="3" name="Content Placeholder 2"/>
          <p:cNvSpPr>
            <a:spLocks noGrp="1"/>
          </p:cNvSpPr>
          <p:nvPr>
            <p:ph idx="1"/>
          </p:nvPr>
        </p:nvSpPr>
        <p:spPr>
          <a:xfrm>
            <a:off x="1023396" y="1385638"/>
            <a:ext cx="9134391" cy="4114801"/>
          </a:xfrm>
        </p:spPr>
        <p:txBody>
          <a:bodyPr/>
          <a:lstStyle/>
          <a:p>
            <a:r>
              <a:rPr lang="en-US" dirty="0" smtClean="0"/>
              <a:t>Entire pages are loaded into RAM (not rows!)</a:t>
            </a:r>
          </a:p>
          <a:p>
            <a:r>
              <a:rPr lang="en-US" dirty="0" smtClean="0"/>
              <a:t>Therefore if page is 50% full, 8KB of space is consumed from RAM</a:t>
            </a:r>
          </a:p>
          <a:p>
            <a:r>
              <a:rPr lang="en-US" dirty="0" smtClean="0"/>
              <a:t>Imagine if the example below was in GB not KB</a:t>
            </a:r>
          </a:p>
        </p:txBody>
      </p:sp>
      <p:sp>
        <p:nvSpPr>
          <p:cNvPr id="4" name="Rectangle 3"/>
          <p:cNvSpPr/>
          <p:nvPr/>
        </p:nvSpPr>
        <p:spPr>
          <a:xfrm>
            <a:off x="989012" y="3048000"/>
            <a:ext cx="9982200" cy="1524001"/>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Folded Corner 5"/>
          <p:cNvSpPr/>
          <p:nvPr/>
        </p:nvSpPr>
        <p:spPr>
          <a:xfrm rot="10800000">
            <a:off x="1779495" y="3352801"/>
            <a:ext cx="533400" cy="68580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Folded Corner 6"/>
          <p:cNvSpPr/>
          <p:nvPr/>
        </p:nvSpPr>
        <p:spPr>
          <a:xfrm rot="10800000">
            <a:off x="2360612" y="3352801"/>
            <a:ext cx="533400" cy="68580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olded Corner 7"/>
          <p:cNvSpPr/>
          <p:nvPr/>
        </p:nvSpPr>
        <p:spPr>
          <a:xfrm rot="10800000">
            <a:off x="2941728" y="3352801"/>
            <a:ext cx="533400" cy="68580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Folded Corner 8"/>
          <p:cNvSpPr/>
          <p:nvPr/>
        </p:nvSpPr>
        <p:spPr>
          <a:xfrm rot="10800000">
            <a:off x="3600271" y="3352801"/>
            <a:ext cx="533400" cy="68580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olded Corner 9"/>
          <p:cNvSpPr/>
          <p:nvPr/>
        </p:nvSpPr>
        <p:spPr>
          <a:xfrm rot="10800000">
            <a:off x="4189701" y="3352801"/>
            <a:ext cx="533400" cy="68580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olded Corner 10"/>
          <p:cNvSpPr/>
          <p:nvPr/>
        </p:nvSpPr>
        <p:spPr>
          <a:xfrm rot="10800000">
            <a:off x="4770818" y="3352801"/>
            <a:ext cx="533400" cy="68580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olded Corner 11"/>
          <p:cNvSpPr/>
          <p:nvPr/>
        </p:nvSpPr>
        <p:spPr>
          <a:xfrm rot="10800000">
            <a:off x="5351934" y="3352801"/>
            <a:ext cx="533400" cy="68580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Folded Corner 12"/>
          <p:cNvSpPr/>
          <p:nvPr/>
        </p:nvSpPr>
        <p:spPr>
          <a:xfrm rot="10800000">
            <a:off x="5990665" y="3352801"/>
            <a:ext cx="533400" cy="68580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Folded Corner 13"/>
          <p:cNvSpPr/>
          <p:nvPr/>
        </p:nvSpPr>
        <p:spPr>
          <a:xfrm rot="10800000">
            <a:off x="6580095" y="3352801"/>
            <a:ext cx="533400" cy="68580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Folded Corner 14"/>
          <p:cNvSpPr/>
          <p:nvPr/>
        </p:nvSpPr>
        <p:spPr>
          <a:xfrm rot="10800000">
            <a:off x="7161212" y="3352801"/>
            <a:ext cx="533400" cy="68580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Folded Corner 15"/>
          <p:cNvSpPr/>
          <p:nvPr/>
        </p:nvSpPr>
        <p:spPr>
          <a:xfrm rot="10800000">
            <a:off x="7742328" y="3352801"/>
            <a:ext cx="533400" cy="68580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olded Corner 16"/>
          <p:cNvSpPr/>
          <p:nvPr/>
        </p:nvSpPr>
        <p:spPr>
          <a:xfrm rot="10800000">
            <a:off x="8406124" y="3352801"/>
            <a:ext cx="533400" cy="68580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olded Corner 17"/>
          <p:cNvSpPr/>
          <p:nvPr/>
        </p:nvSpPr>
        <p:spPr>
          <a:xfrm rot="10800000">
            <a:off x="8995554" y="3352801"/>
            <a:ext cx="533400" cy="68580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Folded Corner 18"/>
          <p:cNvSpPr/>
          <p:nvPr/>
        </p:nvSpPr>
        <p:spPr>
          <a:xfrm rot="10800000">
            <a:off x="9576671" y="3352801"/>
            <a:ext cx="533400" cy="68580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Folded Corner 19"/>
          <p:cNvSpPr/>
          <p:nvPr/>
        </p:nvSpPr>
        <p:spPr>
          <a:xfrm rot="10800000">
            <a:off x="10157787" y="3352801"/>
            <a:ext cx="533400" cy="68580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Folded Corner 20"/>
          <p:cNvSpPr/>
          <p:nvPr/>
        </p:nvSpPr>
        <p:spPr>
          <a:xfrm rot="10800000">
            <a:off x="1190065" y="3352801"/>
            <a:ext cx="533400" cy="68580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p:cNvSpPr/>
          <p:nvPr/>
        </p:nvSpPr>
        <p:spPr>
          <a:xfrm>
            <a:off x="989012" y="4864770"/>
            <a:ext cx="9982200" cy="1524001"/>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olded Corner 22"/>
          <p:cNvSpPr/>
          <p:nvPr/>
        </p:nvSpPr>
        <p:spPr>
          <a:xfrm rot="10800000">
            <a:off x="1779495" y="5169571"/>
            <a:ext cx="533400" cy="685800"/>
          </a:xfrm>
          <a:prstGeom prst="foldedCorner">
            <a:avLst/>
          </a:prstGeom>
          <a:gradFill>
            <a:gsLst>
              <a:gs pos="0">
                <a:schemeClr val="accent1">
                  <a:lumMod val="5000"/>
                  <a:lumOff val="95000"/>
                </a:schemeClr>
              </a:gs>
              <a:gs pos="43000">
                <a:schemeClr val="tx1"/>
              </a:gs>
              <a:gs pos="48000">
                <a:schemeClr val="accent1"/>
              </a:gs>
              <a:gs pos="100000">
                <a:schemeClr val="accent1"/>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Folded Corner 23"/>
          <p:cNvSpPr/>
          <p:nvPr/>
        </p:nvSpPr>
        <p:spPr>
          <a:xfrm rot="10800000">
            <a:off x="2360612" y="5169571"/>
            <a:ext cx="533400" cy="685800"/>
          </a:xfrm>
          <a:prstGeom prst="foldedCorner">
            <a:avLst/>
          </a:prstGeom>
          <a:gradFill>
            <a:gsLst>
              <a:gs pos="0">
                <a:schemeClr val="accent1">
                  <a:lumMod val="5000"/>
                  <a:lumOff val="95000"/>
                </a:schemeClr>
              </a:gs>
              <a:gs pos="43000">
                <a:schemeClr val="tx1"/>
              </a:gs>
              <a:gs pos="48000">
                <a:schemeClr val="accent1"/>
              </a:gs>
              <a:gs pos="100000">
                <a:schemeClr val="accent1"/>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Folded Corner 24"/>
          <p:cNvSpPr/>
          <p:nvPr/>
        </p:nvSpPr>
        <p:spPr>
          <a:xfrm rot="10800000">
            <a:off x="2941728" y="5169571"/>
            <a:ext cx="533400" cy="685800"/>
          </a:xfrm>
          <a:prstGeom prst="foldedCorner">
            <a:avLst/>
          </a:prstGeom>
          <a:gradFill>
            <a:gsLst>
              <a:gs pos="0">
                <a:schemeClr val="accent1">
                  <a:lumMod val="5000"/>
                  <a:lumOff val="95000"/>
                </a:schemeClr>
              </a:gs>
              <a:gs pos="43000">
                <a:schemeClr val="tx1"/>
              </a:gs>
              <a:gs pos="48000">
                <a:schemeClr val="accent1"/>
              </a:gs>
              <a:gs pos="100000">
                <a:schemeClr val="accent1"/>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Folded Corner 25"/>
          <p:cNvSpPr/>
          <p:nvPr/>
        </p:nvSpPr>
        <p:spPr>
          <a:xfrm rot="10800000">
            <a:off x="3600271" y="5169571"/>
            <a:ext cx="533400" cy="685800"/>
          </a:xfrm>
          <a:prstGeom prst="foldedCorner">
            <a:avLst/>
          </a:prstGeom>
          <a:gradFill>
            <a:gsLst>
              <a:gs pos="0">
                <a:schemeClr val="accent1">
                  <a:lumMod val="5000"/>
                  <a:lumOff val="95000"/>
                </a:schemeClr>
              </a:gs>
              <a:gs pos="43000">
                <a:schemeClr val="tx1"/>
              </a:gs>
              <a:gs pos="48000">
                <a:schemeClr val="accent1"/>
              </a:gs>
              <a:gs pos="100000">
                <a:schemeClr val="accent1"/>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Folded Corner 26"/>
          <p:cNvSpPr/>
          <p:nvPr/>
        </p:nvSpPr>
        <p:spPr>
          <a:xfrm rot="10800000">
            <a:off x="4189701" y="5169571"/>
            <a:ext cx="533400" cy="685800"/>
          </a:xfrm>
          <a:prstGeom prst="foldedCorner">
            <a:avLst/>
          </a:prstGeom>
          <a:gradFill>
            <a:gsLst>
              <a:gs pos="0">
                <a:schemeClr val="accent1">
                  <a:lumMod val="5000"/>
                  <a:lumOff val="95000"/>
                </a:schemeClr>
              </a:gs>
              <a:gs pos="43000">
                <a:schemeClr val="tx1"/>
              </a:gs>
              <a:gs pos="48000">
                <a:schemeClr val="accent1"/>
              </a:gs>
              <a:gs pos="100000">
                <a:schemeClr val="accent1"/>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Folded Corner 27"/>
          <p:cNvSpPr/>
          <p:nvPr/>
        </p:nvSpPr>
        <p:spPr>
          <a:xfrm rot="10800000">
            <a:off x="4770818" y="5169571"/>
            <a:ext cx="533400" cy="685800"/>
          </a:xfrm>
          <a:prstGeom prst="foldedCorner">
            <a:avLst/>
          </a:prstGeom>
          <a:gradFill>
            <a:gsLst>
              <a:gs pos="0">
                <a:schemeClr val="accent1">
                  <a:lumMod val="5000"/>
                  <a:lumOff val="95000"/>
                </a:schemeClr>
              </a:gs>
              <a:gs pos="43000">
                <a:schemeClr val="tx1"/>
              </a:gs>
              <a:gs pos="48000">
                <a:schemeClr val="accent1"/>
              </a:gs>
              <a:gs pos="100000">
                <a:schemeClr val="accent1"/>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Folded Corner 28"/>
          <p:cNvSpPr/>
          <p:nvPr/>
        </p:nvSpPr>
        <p:spPr>
          <a:xfrm rot="10800000">
            <a:off x="5351934" y="5169571"/>
            <a:ext cx="533400" cy="685800"/>
          </a:xfrm>
          <a:prstGeom prst="foldedCorner">
            <a:avLst/>
          </a:prstGeom>
          <a:gradFill>
            <a:gsLst>
              <a:gs pos="0">
                <a:schemeClr val="accent1">
                  <a:lumMod val="5000"/>
                  <a:lumOff val="95000"/>
                </a:schemeClr>
              </a:gs>
              <a:gs pos="43000">
                <a:schemeClr val="tx1"/>
              </a:gs>
              <a:gs pos="48000">
                <a:schemeClr val="accent1"/>
              </a:gs>
              <a:gs pos="100000">
                <a:schemeClr val="accent1"/>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Folded Corner 29"/>
          <p:cNvSpPr/>
          <p:nvPr/>
        </p:nvSpPr>
        <p:spPr>
          <a:xfrm rot="10800000">
            <a:off x="5990665" y="5169571"/>
            <a:ext cx="533400" cy="685800"/>
          </a:xfrm>
          <a:prstGeom prst="foldedCorner">
            <a:avLst/>
          </a:prstGeom>
          <a:gradFill>
            <a:gsLst>
              <a:gs pos="0">
                <a:schemeClr val="accent1">
                  <a:lumMod val="5000"/>
                  <a:lumOff val="95000"/>
                </a:schemeClr>
              </a:gs>
              <a:gs pos="43000">
                <a:schemeClr val="tx1"/>
              </a:gs>
              <a:gs pos="48000">
                <a:schemeClr val="accent1"/>
              </a:gs>
              <a:gs pos="100000">
                <a:schemeClr val="accent1"/>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Folded Corner 30"/>
          <p:cNvSpPr/>
          <p:nvPr/>
        </p:nvSpPr>
        <p:spPr>
          <a:xfrm rot="10800000">
            <a:off x="6580095" y="5169571"/>
            <a:ext cx="533400" cy="685800"/>
          </a:xfrm>
          <a:prstGeom prst="foldedCorner">
            <a:avLst/>
          </a:prstGeom>
          <a:gradFill>
            <a:gsLst>
              <a:gs pos="0">
                <a:schemeClr val="accent1">
                  <a:lumMod val="5000"/>
                  <a:lumOff val="95000"/>
                </a:schemeClr>
              </a:gs>
              <a:gs pos="43000">
                <a:schemeClr val="tx1"/>
              </a:gs>
              <a:gs pos="48000">
                <a:schemeClr val="accent1"/>
              </a:gs>
              <a:gs pos="100000">
                <a:schemeClr val="accent1"/>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Folded Corner 31"/>
          <p:cNvSpPr/>
          <p:nvPr/>
        </p:nvSpPr>
        <p:spPr>
          <a:xfrm rot="10800000">
            <a:off x="7161212" y="5169571"/>
            <a:ext cx="533400" cy="685800"/>
          </a:xfrm>
          <a:prstGeom prst="foldedCorner">
            <a:avLst/>
          </a:prstGeom>
          <a:gradFill>
            <a:gsLst>
              <a:gs pos="0">
                <a:schemeClr val="accent1">
                  <a:lumMod val="5000"/>
                  <a:lumOff val="95000"/>
                </a:schemeClr>
              </a:gs>
              <a:gs pos="43000">
                <a:schemeClr val="tx1"/>
              </a:gs>
              <a:gs pos="48000">
                <a:schemeClr val="accent1"/>
              </a:gs>
              <a:gs pos="100000">
                <a:schemeClr val="accent1"/>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Folded Corner 32"/>
          <p:cNvSpPr/>
          <p:nvPr/>
        </p:nvSpPr>
        <p:spPr>
          <a:xfrm rot="10800000">
            <a:off x="7742328" y="5169571"/>
            <a:ext cx="533400" cy="685800"/>
          </a:xfrm>
          <a:prstGeom prst="foldedCorner">
            <a:avLst/>
          </a:prstGeom>
          <a:gradFill>
            <a:gsLst>
              <a:gs pos="0">
                <a:schemeClr val="accent1">
                  <a:lumMod val="5000"/>
                  <a:lumOff val="95000"/>
                </a:schemeClr>
              </a:gs>
              <a:gs pos="43000">
                <a:schemeClr val="tx1"/>
              </a:gs>
              <a:gs pos="48000">
                <a:schemeClr val="accent1"/>
              </a:gs>
              <a:gs pos="100000">
                <a:schemeClr val="accent1"/>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Folded Corner 33"/>
          <p:cNvSpPr/>
          <p:nvPr/>
        </p:nvSpPr>
        <p:spPr>
          <a:xfrm rot="10800000">
            <a:off x="8406124" y="5169571"/>
            <a:ext cx="533400" cy="685800"/>
          </a:xfrm>
          <a:prstGeom prst="foldedCorner">
            <a:avLst/>
          </a:prstGeom>
          <a:gradFill>
            <a:gsLst>
              <a:gs pos="0">
                <a:schemeClr val="accent1">
                  <a:lumMod val="5000"/>
                  <a:lumOff val="95000"/>
                </a:schemeClr>
              </a:gs>
              <a:gs pos="43000">
                <a:schemeClr val="tx1"/>
              </a:gs>
              <a:gs pos="48000">
                <a:schemeClr val="accent1"/>
              </a:gs>
              <a:gs pos="100000">
                <a:schemeClr val="accent1"/>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Folded Corner 34"/>
          <p:cNvSpPr/>
          <p:nvPr/>
        </p:nvSpPr>
        <p:spPr>
          <a:xfrm rot="10800000">
            <a:off x="8995554" y="5169571"/>
            <a:ext cx="533400" cy="685800"/>
          </a:xfrm>
          <a:prstGeom prst="foldedCorner">
            <a:avLst/>
          </a:prstGeom>
          <a:gradFill>
            <a:gsLst>
              <a:gs pos="0">
                <a:schemeClr val="accent1">
                  <a:lumMod val="5000"/>
                  <a:lumOff val="95000"/>
                </a:schemeClr>
              </a:gs>
              <a:gs pos="43000">
                <a:schemeClr val="tx1"/>
              </a:gs>
              <a:gs pos="48000">
                <a:schemeClr val="accent1"/>
              </a:gs>
              <a:gs pos="100000">
                <a:schemeClr val="accent1"/>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Folded Corner 35"/>
          <p:cNvSpPr/>
          <p:nvPr/>
        </p:nvSpPr>
        <p:spPr>
          <a:xfrm rot="10800000">
            <a:off x="9576671" y="5169571"/>
            <a:ext cx="533400" cy="685800"/>
          </a:xfrm>
          <a:prstGeom prst="foldedCorner">
            <a:avLst/>
          </a:prstGeom>
          <a:gradFill>
            <a:gsLst>
              <a:gs pos="0">
                <a:schemeClr val="accent1">
                  <a:lumMod val="5000"/>
                  <a:lumOff val="95000"/>
                </a:schemeClr>
              </a:gs>
              <a:gs pos="43000">
                <a:schemeClr val="tx1"/>
              </a:gs>
              <a:gs pos="48000">
                <a:schemeClr val="accent1"/>
              </a:gs>
              <a:gs pos="100000">
                <a:schemeClr val="accent1"/>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Folded Corner 36"/>
          <p:cNvSpPr/>
          <p:nvPr/>
        </p:nvSpPr>
        <p:spPr>
          <a:xfrm rot="10800000">
            <a:off x="10157787" y="5169571"/>
            <a:ext cx="533400" cy="685800"/>
          </a:xfrm>
          <a:prstGeom prst="foldedCorner">
            <a:avLst/>
          </a:prstGeom>
          <a:gradFill>
            <a:gsLst>
              <a:gs pos="0">
                <a:schemeClr val="accent1">
                  <a:lumMod val="5000"/>
                  <a:lumOff val="95000"/>
                </a:schemeClr>
              </a:gs>
              <a:gs pos="43000">
                <a:schemeClr val="tx1"/>
              </a:gs>
              <a:gs pos="48000">
                <a:schemeClr val="accent1"/>
              </a:gs>
              <a:gs pos="100000">
                <a:schemeClr val="accent1"/>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Folded Corner 37"/>
          <p:cNvSpPr/>
          <p:nvPr/>
        </p:nvSpPr>
        <p:spPr>
          <a:xfrm rot="10800000">
            <a:off x="1190065" y="5169571"/>
            <a:ext cx="533400" cy="685800"/>
          </a:xfrm>
          <a:prstGeom prst="foldedCorner">
            <a:avLst/>
          </a:prstGeom>
          <a:gradFill>
            <a:gsLst>
              <a:gs pos="0">
                <a:schemeClr val="accent1">
                  <a:lumMod val="5000"/>
                  <a:lumOff val="95000"/>
                </a:schemeClr>
              </a:gs>
              <a:gs pos="43000">
                <a:schemeClr val="tx1"/>
              </a:gs>
              <a:gs pos="48000">
                <a:schemeClr val="accent1"/>
              </a:gs>
              <a:gs pos="100000">
                <a:schemeClr val="accent1"/>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TextBox 38"/>
          <p:cNvSpPr txBox="1"/>
          <p:nvPr/>
        </p:nvSpPr>
        <p:spPr>
          <a:xfrm>
            <a:off x="1019508" y="4202669"/>
            <a:ext cx="6826228" cy="369332"/>
          </a:xfrm>
          <a:prstGeom prst="rect">
            <a:avLst/>
          </a:prstGeom>
          <a:noFill/>
        </p:spPr>
        <p:txBody>
          <a:bodyPr wrap="none" rtlCol="0">
            <a:spAutoFit/>
          </a:bodyPr>
          <a:lstStyle/>
          <a:p>
            <a:r>
              <a:rPr lang="en-US" dirty="0" smtClean="0"/>
              <a:t>128 </a:t>
            </a:r>
            <a:r>
              <a:rPr lang="en-US" dirty="0"/>
              <a:t>KB of Data in pages that are </a:t>
            </a:r>
            <a:r>
              <a:rPr lang="en-US" dirty="0" smtClean="0"/>
              <a:t>full </a:t>
            </a:r>
            <a:r>
              <a:rPr lang="en-US" dirty="0"/>
              <a:t>takes up 128KB (Fill Factor </a:t>
            </a:r>
            <a:r>
              <a:rPr lang="en-US" dirty="0" smtClean="0"/>
              <a:t>100</a:t>
            </a:r>
            <a:r>
              <a:rPr lang="en-US" dirty="0"/>
              <a:t>%)</a:t>
            </a:r>
          </a:p>
        </p:txBody>
      </p:sp>
      <p:sp>
        <p:nvSpPr>
          <p:cNvPr id="40" name="TextBox 39"/>
          <p:cNvSpPr txBox="1"/>
          <p:nvPr/>
        </p:nvSpPr>
        <p:spPr>
          <a:xfrm>
            <a:off x="1017460" y="5993553"/>
            <a:ext cx="6972422" cy="369332"/>
          </a:xfrm>
          <a:prstGeom prst="rect">
            <a:avLst/>
          </a:prstGeom>
          <a:noFill/>
        </p:spPr>
        <p:txBody>
          <a:bodyPr wrap="none" rtlCol="0">
            <a:spAutoFit/>
          </a:bodyPr>
          <a:lstStyle/>
          <a:p>
            <a:r>
              <a:rPr lang="en-US" dirty="0" smtClean="0"/>
              <a:t>64 KB of Data in pages that are half full takes up 128KB (Fill Factor 50%)</a:t>
            </a:r>
            <a:endParaRPr lang="en-US" dirty="0"/>
          </a:p>
        </p:txBody>
      </p:sp>
    </p:spTree>
    <p:extLst>
      <p:ext uri="{BB962C8B-B14F-4D97-AF65-F5344CB8AC3E}">
        <p14:creationId xmlns:p14="http://schemas.microsoft.com/office/powerpoint/2010/main" val="880285079"/>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5660329" y="5321366"/>
            <a:ext cx="2125315" cy="1142691"/>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1522413" y="-228600"/>
            <a:ext cx="9144001" cy="1371600"/>
          </a:xfrm>
        </p:spPr>
        <p:txBody>
          <a:bodyPr/>
          <a:lstStyle/>
          <a:p>
            <a:r>
              <a:rPr lang="en-US" dirty="0" smtClean="0"/>
              <a:t>What about compression?</a:t>
            </a:r>
            <a:endParaRPr lang="en-US" dirty="0"/>
          </a:p>
        </p:txBody>
      </p:sp>
      <p:sp>
        <p:nvSpPr>
          <p:cNvPr id="18" name="Content Placeholder 17"/>
          <p:cNvSpPr>
            <a:spLocks noGrp="1"/>
          </p:cNvSpPr>
          <p:nvPr>
            <p:ph idx="1"/>
          </p:nvPr>
        </p:nvSpPr>
        <p:spPr>
          <a:xfrm>
            <a:off x="1522413" y="1066800"/>
            <a:ext cx="9134391" cy="4114801"/>
          </a:xfrm>
        </p:spPr>
        <p:txBody>
          <a:bodyPr/>
          <a:lstStyle/>
          <a:p>
            <a:r>
              <a:rPr lang="en-US" dirty="0" smtClean="0"/>
              <a:t>Affects CPU usage (negatively but not very noticeable)</a:t>
            </a:r>
          </a:p>
          <a:p>
            <a:r>
              <a:rPr lang="en-US" dirty="0" smtClean="0"/>
              <a:t>Pages are then decompressed and take same space in RAM</a:t>
            </a:r>
          </a:p>
          <a:p>
            <a:r>
              <a:rPr lang="en-US" dirty="0" smtClean="0"/>
              <a:t>So why do it? Saves I/O which is the real bottleneck! </a:t>
            </a:r>
          </a:p>
          <a:p>
            <a:r>
              <a:rPr lang="en-US" dirty="0" smtClean="0"/>
              <a:t>Just think of the math. It will take X% less time to push compressed data from disk to RAM. X% is compression rate.</a:t>
            </a:r>
          </a:p>
          <a:p>
            <a:r>
              <a:rPr lang="en-US" dirty="0" smtClean="0"/>
              <a:t>Pages stay compressed in memory until used (*</a:t>
            </a:r>
            <a:r>
              <a:rPr lang="en-US" dirty="0"/>
              <a:t>not the entire page, but only the data values of </a:t>
            </a:r>
            <a:r>
              <a:rPr lang="en-US" dirty="0" smtClean="0"/>
              <a:t>interest; from BOL)</a:t>
            </a:r>
            <a:endParaRPr lang="en-US" dirty="0"/>
          </a:p>
        </p:txBody>
      </p:sp>
      <p:sp>
        <p:nvSpPr>
          <p:cNvPr id="4" name="Folded Corner 3"/>
          <p:cNvSpPr/>
          <p:nvPr/>
        </p:nvSpPr>
        <p:spPr>
          <a:xfrm rot="10800000">
            <a:off x="1909599" y="5394008"/>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Folded Corner 4"/>
          <p:cNvSpPr/>
          <p:nvPr/>
        </p:nvSpPr>
        <p:spPr>
          <a:xfrm rot="10800000">
            <a:off x="2119703" y="5394008"/>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p:cNvSpPr txBox="1"/>
          <p:nvPr/>
        </p:nvSpPr>
        <p:spPr>
          <a:xfrm>
            <a:off x="1865312" y="4410979"/>
            <a:ext cx="1965603" cy="923330"/>
          </a:xfrm>
          <a:prstGeom prst="rect">
            <a:avLst/>
          </a:prstGeom>
          <a:noFill/>
        </p:spPr>
        <p:txBody>
          <a:bodyPr wrap="none" rtlCol="0">
            <a:spAutoFit/>
          </a:bodyPr>
          <a:lstStyle/>
          <a:p>
            <a:r>
              <a:rPr lang="en-US" dirty="0" smtClean="0"/>
              <a:t>64KB pages </a:t>
            </a:r>
          </a:p>
          <a:p>
            <a:r>
              <a:rPr lang="en-US" dirty="0" smtClean="0"/>
              <a:t>compressed down </a:t>
            </a:r>
          </a:p>
          <a:p>
            <a:r>
              <a:rPr lang="en-US" dirty="0" smtClean="0"/>
              <a:t>to 32KB (50%)</a:t>
            </a:r>
            <a:endParaRPr lang="en-US" dirty="0"/>
          </a:p>
        </p:txBody>
      </p:sp>
      <p:pic>
        <p:nvPicPr>
          <p:cNvPr id="10" name="Picture 2" descr="http://www.smartbrandingco.com/PomPrintBlog/wp-content/uploads/2012/02/Hard_Disk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80804" y="5975672"/>
            <a:ext cx="694421" cy="694421"/>
          </a:xfrm>
          <a:prstGeom prst="rect">
            <a:avLst/>
          </a:prstGeom>
          <a:noFill/>
          <a:extLst>
            <a:ext uri="{909E8E84-426E-40DD-AFC4-6F175D3DCCD1}">
              <a14:hiddenFill xmlns:a14="http://schemas.microsoft.com/office/drawing/2010/main">
                <a:solidFill>
                  <a:srgbClr val="FFFFFF"/>
                </a:solidFill>
              </a14:hiddenFill>
            </a:ext>
          </a:extLst>
        </p:spPr>
      </p:pic>
      <p:sp>
        <p:nvSpPr>
          <p:cNvPr id="12" name="Folded Corner 11"/>
          <p:cNvSpPr/>
          <p:nvPr/>
        </p:nvSpPr>
        <p:spPr>
          <a:xfrm rot="10800000">
            <a:off x="5816517" y="5425954"/>
            <a:ext cx="329184" cy="446387"/>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Folded Corner 12"/>
          <p:cNvSpPr/>
          <p:nvPr/>
        </p:nvSpPr>
        <p:spPr>
          <a:xfrm rot="10800000">
            <a:off x="6293168" y="5415212"/>
            <a:ext cx="329184" cy="446387"/>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19"/>
          <p:cNvSpPr txBox="1"/>
          <p:nvPr/>
        </p:nvSpPr>
        <p:spPr>
          <a:xfrm>
            <a:off x="7790495" y="5263728"/>
            <a:ext cx="3709670" cy="1200329"/>
          </a:xfrm>
          <a:prstGeom prst="rect">
            <a:avLst/>
          </a:prstGeom>
          <a:noFill/>
        </p:spPr>
        <p:txBody>
          <a:bodyPr wrap="none" rtlCol="0">
            <a:spAutoFit/>
          </a:bodyPr>
          <a:lstStyle/>
          <a:p>
            <a:r>
              <a:rPr lang="en-US" dirty="0" smtClean="0"/>
              <a:t>32KB pages </a:t>
            </a:r>
          </a:p>
          <a:p>
            <a:r>
              <a:rPr lang="en-US" dirty="0" smtClean="0"/>
              <a:t>decompressed  </a:t>
            </a:r>
          </a:p>
          <a:p>
            <a:r>
              <a:rPr lang="en-US" dirty="0" smtClean="0"/>
              <a:t>to 64KB </a:t>
            </a:r>
          </a:p>
          <a:p>
            <a:r>
              <a:rPr lang="en-US" dirty="0" smtClean="0"/>
              <a:t>(if all pages had to be decompressed)</a:t>
            </a:r>
            <a:endParaRPr lang="en-US" dirty="0"/>
          </a:p>
        </p:txBody>
      </p:sp>
      <p:sp>
        <p:nvSpPr>
          <p:cNvPr id="21" name="Notched Right Arrow 20"/>
          <p:cNvSpPr/>
          <p:nvPr/>
        </p:nvSpPr>
        <p:spPr>
          <a:xfrm>
            <a:off x="2848113" y="5094566"/>
            <a:ext cx="2680209" cy="1295709"/>
          </a:xfrm>
          <a:prstGeom prst="notched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smtClean="0"/>
              <a:t>Transfer 32KB</a:t>
            </a:r>
            <a:br>
              <a:rPr lang="en-US" dirty="0" smtClean="0"/>
            </a:br>
            <a:r>
              <a:rPr lang="en-US" dirty="0" smtClean="0"/>
              <a:t>Decompress</a:t>
            </a:r>
          </a:p>
        </p:txBody>
      </p:sp>
      <p:sp>
        <p:nvSpPr>
          <p:cNvPr id="22" name="Folded Corner 21"/>
          <p:cNvSpPr/>
          <p:nvPr/>
        </p:nvSpPr>
        <p:spPr>
          <a:xfrm rot="10800000">
            <a:off x="1909599" y="5691488"/>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Folded Corner 22"/>
          <p:cNvSpPr/>
          <p:nvPr/>
        </p:nvSpPr>
        <p:spPr>
          <a:xfrm rot="10800000">
            <a:off x="2123367" y="5691488"/>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Folded Corner 27"/>
          <p:cNvSpPr/>
          <p:nvPr/>
        </p:nvSpPr>
        <p:spPr>
          <a:xfrm rot="10800000">
            <a:off x="2341316" y="5394008"/>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Folded Corner 28"/>
          <p:cNvSpPr/>
          <p:nvPr/>
        </p:nvSpPr>
        <p:spPr>
          <a:xfrm rot="10800000">
            <a:off x="2551420" y="5394008"/>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Folded Corner 29"/>
          <p:cNvSpPr/>
          <p:nvPr/>
        </p:nvSpPr>
        <p:spPr>
          <a:xfrm rot="10800000">
            <a:off x="2341316" y="5691488"/>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Folded Corner 30"/>
          <p:cNvSpPr/>
          <p:nvPr/>
        </p:nvSpPr>
        <p:spPr>
          <a:xfrm rot="10800000">
            <a:off x="2555084" y="5691488"/>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Folded Corner 31"/>
          <p:cNvSpPr/>
          <p:nvPr/>
        </p:nvSpPr>
        <p:spPr>
          <a:xfrm rot="10800000">
            <a:off x="5816517" y="5946804"/>
            <a:ext cx="329184" cy="446387"/>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Folded Corner 32"/>
          <p:cNvSpPr/>
          <p:nvPr/>
        </p:nvSpPr>
        <p:spPr>
          <a:xfrm rot="10800000">
            <a:off x="6293168" y="5936062"/>
            <a:ext cx="329184" cy="446387"/>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Folded Corner 33"/>
          <p:cNvSpPr/>
          <p:nvPr/>
        </p:nvSpPr>
        <p:spPr>
          <a:xfrm rot="10800000">
            <a:off x="6746447" y="5410891"/>
            <a:ext cx="329184" cy="446387"/>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Folded Corner 34"/>
          <p:cNvSpPr/>
          <p:nvPr/>
        </p:nvSpPr>
        <p:spPr>
          <a:xfrm rot="10800000">
            <a:off x="7223098" y="5400149"/>
            <a:ext cx="329184" cy="446387"/>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Folded Corner 35"/>
          <p:cNvSpPr/>
          <p:nvPr/>
        </p:nvSpPr>
        <p:spPr>
          <a:xfrm rot="10800000">
            <a:off x="6746446" y="5936062"/>
            <a:ext cx="329184" cy="446387"/>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Folded Corner 36"/>
          <p:cNvSpPr/>
          <p:nvPr/>
        </p:nvSpPr>
        <p:spPr>
          <a:xfrm rot="10800000">
            <a:off x="7223097" y="5925320"/>
            <a:ext cx="329184" cy="446387"/>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704399299"/>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Table 15"/>
          <p:cNvGraphicFramePr>
            <a:graphicFrameLocks noGrp="1"/>
          </p:cNvGraphicFramePr>
          <p:nvPr>
            <p:extLst>
              <p:ext uri="{D42A27DB-BD31-4B8C-83A1-F6EECF244321}">
                <p14:modId xmlns:p14="http://schemas.microsoft.com/office/powerpoint/2010/main" val="3663341385"/>
              </p:ext>
            </p:extLst>
          </p:nvPr>
        </p:nvGraphicFramePr>
        <p:xfrm>
          <a:off x="8151812" y="2919831"/>
          <a:ext cx="3704456" cy="1477008"/>
        </p:xfrm>
        <a:graphic>
          <a:graphicData uri="http://schemas.openxmlformats.org/drawingml/2006/table">
            <a:tbl>
              <a:tblPr firstRow="1" bandRow="1">
                <a:tableStyleId>{AF606853-7671-496A-8E4F-DF71F8EC918B}</a:tableStyleId>
              </a:tblPr>
              <a:tblGrid>
                <a:gridCol w="926114"/>
                <a:gridCol w="926114"/>
                <a:gridCol w="926114"/>
                <a:gridCol w="926114"/>
              </a:tblGrid>
              <a:tr h="73850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dirty="0" smtClean="0"/>
                        <a:t>ZYNZ1GD3</a:t>
                      </a:r>
                    </a:p>
                    <a:p>
                      <a:endParaRPr lang="en-US" sz="1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0000"/>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dirty="0" smtClean="0"/>
                        <a:t>ZYNZ1GD4</a:t>
                      </a:r>
                    </a:p>
                    <a:p>
                      <a:endParaRPr lang="en-US" sz="1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0000"/>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dirty="0" smtClean="0"/>
                        <a:t>ZYNZ1GD5</a:t>
                      </a:r>
                    </a:p>
                    <a:p>
                      <a:endParaRPr lang="en-US" sz="1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0000"/>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dirty="0" smtClean="0"/>
                        <a:t>ZYNZ1GD6</a:t>
                      </a:r>
                    </a:p>
                    <a:p>
                      <a:endParaRPr lang="en-US" sz="1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0000"/>
                    </a:solidFill>
                  </a:tcPr>
                </a:tc>
              </a:tr>
              <a:tr h="73850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dirty="0" smtClean="0"/>
                        <a:t>ZYNZ1GD7</a:t>
                      </a:r>
                    </a:p>
                    <a:p>
                      <a:endParaRPr lang="en-US" sz="1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0000"/>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dirty="0" smtClean="0"/>
                        <a:t>ZYNZ1GD8</a:t>
                      </a:r>
                    </a:p>
                    <a:p>
                      <a:endParaRPr lang="en-US" sz="1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0000"/>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dirty="0" smtClean="0"/>
                        <a:t>ZYNZ1GD9</a:t>
                      </a:r>
                    </a:p>
                    <a:p>
                      <a:endParaRPr lang="en-US" sz="1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0000"/>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dirty="0" smtClean="0"/>
                        <a:t>ZYNZ1GD10</a:t>
                      </a:r>
                    </a:p>
                    <a:p>
                      <a:endParaRPr lang="en-US" sz="1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0000"/>
                    </a:solidFill>
                  </a:tcPr>
                </a:tc>
              </a:tr>
            </a:tbl>
          </a:graphicData>
        </a:graphic>
      </p:graphicFrame>
      <p:sp>
        <p:nvSpPr>
          <p:cNvPr id="2" name="Title 1"/>
          <p:cNvSpPr>
            <a:spLocks noGrp="1"/>
          </p:cNvSpPr>
          <p:nvPr>
            <p:ph type="title"/>
          </p:nvPr>
        </p:nvSpPr>
        <p:spPr/>
        <p:txBody>
          <a:bodyPr/>
          <a:lstStyle/>
          <a:p>
            <a:r>
              <a:rPr lang="en-US" dirty="0" smtClean="0"/>
              <a:t>How pages are stored in RAM</a:t>
            </a:r>
            <a:endParaRPr lang="en-US" dirty="0"/>
          </a:p>
        </p:txBody>
      </p:sp>
      <p:sp>
        <p:nvSpPr>
          <p:cNvPr id="3" name="Content Placeholder 2"/>
          <p:cNvSpPr>
            <a:spLocks noGrp="1"/>
          </p:cNvSpPr>
          <p:nvPr>
            <p:ph idx="1"/>
          </p:nvPr>
        </p:nvSpPr>
        <p:spPr/>
        <p:txBody>
          <a:bodyPr/>
          <a:lstStyle/>
          <a:p>
            <a:r>
              <a:rPr lang="en-US" dirty="0" smtClean="0"/>
              <a:t>Using Hash Buckets</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671318115"/>
              </p:ext>
            </p:extLst>
          </p:nvPr>
        </p:nvGraphicFramePr>
        <p:xfrm>
          <a:off x="4265612" y="2895600"/>
          <a:ext cx="2590800" cy="2468880"/>
        </p:xfrm>
        <a:graphic>
          <a:graphicData uri="http://schemas.openxmlformats.org/drawingml/2006/table">
            <a:tbl>
              <a:tblPr firstRow="1" bandRow="1">
                <a:tableStyleId>{073A0DAA-6AF3-43AB-8588-CEC1D06C72B9}</a:tableStyleId>
              </a:tblPr>
              <a:tblGrid>
                <a:gridCol w="1143000"/>
                <a:gridCol w="1447800"/>
              </a:tblGrid>
              <a:tr h="239486">
                <a:tc>
                  <a:txBody>
                    <a:bodyPr/>
                    <a:lstStyle/>
                    <a:p>
                      <a:r>
                        <a:rPr lang="en-US" dirty="0" smtClean="0"/>
                        <a:t>Page</a:t>
                      </a:r>
                      <a:r>
                        <a:rPr lang="en-US" baseline="0" dirty="0" smtClean="0"/>
                        <a:t> Info</a:t>
                      </a:r>
                      <a:endParaRPr lang="en-US" dirty="0"/>
                    </a:p>
                  </a:txBody>
                  <a:tcPr/>
                </a:tc>
                <a:tc>
                  <a:txBody>
                    <a:bodyPr/>
                    <a:lstStyle/>
                    <a:p>
                      <a:r>
                        <a:rPr lang="en-US" dirty="0" smtClean="0"/>
                        <a:t>Buffer Cache Address</a:t>
                      </a:r>
                      <a:endParaRPr lang="en-US" dirty="0"/>
                    </a:p>
                  </a:txBody>
                  <a:tcPr/>
                </a:tc>
              </a:tr>
              <a:tr h="239486">
                <a:tc>
                  <a:txBody>
                    <a:bodyPr/>
                    <a:lstStyle/>
                    <a:p>
                      <a:r>
                        <a:rPr lang="en-US" dirty="0" smtClean="0"/>
                        <a:t>1:1:200</a:t>
                      </a:r>
                      <a:endParaRPr lang="en-US" dirty="0"/>
                    </a:p>
                  </a:txBody>
                  <a:tcPr/>
                </a:tc>
                <a:tc>
                  <a:txBody>
                    <a:bodyPr/>
                    <a:lstStyle/>
                    <a:p>
                      <a:r>
                        <a:rPr lang="en-US" dirty="0" smtClean="0"/>
                        <a:t>XYNPUG19</a:t>
                      </a:r>
                      <a:endParaRPr lang="en-US" dirty="0"/>
                    </a:p>
                  </a:txBody>
                  <a:tcPr/>
                </a:tc>
              </a:tr>
              <a:tr h="239486">
                <a:tc>
                  <a:txBody>
                    <a:bodyPr/>
                    <a:lstStyle/>
                    <a:p>
                      <a:r>
                        <a:rPr lang="en-US" dirty="0" smtClean="0"/>
                        <a:t>3:7:98</a:t>
                      </a:r>
                      <a:endParaRPr lang="en-US" dirty="0"/>
                    </a:p>
                  </a:txBody>
                  <a:tcPr/>
                </a:tc>
                <a:tc>
                  <a:txBody>
                    <a:bodyPr/>
                    <a:lstStyle/>
                    <a:p>
                      <a:r>
                        <a:rPr lang="en-US" dirty="0" smtClean="0"/>
                        <a:t>AZX444ST1</a:t>
                      </a:r>
                      <a:endParaRPr lang="en-US" dirty="0"/>
                    </a:p>
                  </a:txBody>
                  <a:tcPr/>
                </a:tc>
              </a:tr>
              <a:tr h="239486">
                <a:tc>
                  <a:txBody>
                    <a:bodyPr/>
                    <a:lstStyle/>
                    <a:p>
                      <a:r>
                        <a:rPr lang="en-US" dirty="0" smtClean="0"/>
                        <a:t>5:1:199</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ZYNZ1GD8</a:t>
                      </a:r>
                    </a:p>
                  </a:txBody>
                  <a:tcPr/>
                </a:tc>
              </a:tr>
              <a:tr h="239486">
                <a:tc>
                  <a:txBody>
                    <a:bodyPr/>
                    <a:lstStyle/>
                    <a:p>
                      <a:r>
                        <a:rPr lang="en-US" dirty="0" smtClean="0"/>
                        <a:t>2:2:17</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XYAPUG10</a:t>
                      </a:r>
                    </a:p>
                  </a:txBody>
                  <a:tcPr/>
                </a:tc>
              </a:tr>
              <a:tr h="239486">
                <a:tc>
                  <a:txBody>
                    <a:bodyPr/>
                    <a:lstStyle/>
                    <a:p>
                      <a:r>
                        <a:rPr lang="en-US" dirty="0" smtClean="0"/>
                        <a:t>1:1:21</a:t>
                      </a:r>
                      <a:endParaRPr lang="en-US" dirty="0"/>
                    </a:p>
                  </a:txBody>
                  <a:tcPr/>
                </a:tc>
                <a:tc>
                  <a:txBody>
                    <a:bodyPr/>
                    <a:lstStyle/>
                    <a:p>
                      <a:r>
                        <a:rPr lang="en-US" dirty="0" smtClean="0"/>
                        <a:t>TRW56F7F</a:t>
                      </a:r>
                      <a:endParaRPr lang="en-US" dirty="0"/>
                    </a:p>
                  </a:txBody>
                  <a:tcPr/>
                </a:tc>
              </a:tr>
            </a:tbl>
          </a:graphicData>
        </a:graphic>
      </p:graphicFrame>
      <p:sp>
        <p:nvSpPr>
          <p:cNvPr id="5" name="TextBox 4"/>
          <p:cNvSpPr txBox="1"/>
          <p:nvPr/>
        </p:nvSpPr>
        <p:spPr>
          <a:xfrm>
            <a:off x="150812" y="2895600"/>
            <a:ext cx="3886200" cy="2308324"/>
          </a:xfrm>
          <a:prstGeom prst="rect">
            <a:avLst/>
          </a:prstGeom>
          <a:noFill/>
        </p:spPr>
        <p:txBody>
          <a:bodyPr wrap="square" rtlCol="0">
            <a:spAutoFit/>
          </a:bodyPr>
          <a:lstStyle/>
          <a:p>
            <a:r>
              <a:rPr lang="en-US" dirty="0" smtClean="0"/>
              <a:t>Request for </a:t>
            </a:r>
          </a:p>
          <a:p>
            <a:r>
              <a:rPr lang="en-US" dirty="0" smtClean="0"/>
              <a:t>Page #199</a:t>
            </a:r>
          </a:p>
          <a:p>
            <a:r>
              <a:rPr lang="en-US" dirty="0" smtClean="0"/>
              <a:t>on File #1</a:t>
            </a:r>
          </a:p>
          <a:p>
            <a:r>
              <a:rPr lang="en-US" dirty="0" smtClean="0"/>
              <a:t>from </a:t>
            </a:r>
            <a:r>
              <a:rPr lang="en-US" dirty="0" err="1" smtClean="0"/>
              <a:t>DatabaseID</a:t>
            </a:r>
            <a:r>
              <a:rPr lang="en-US" dirty="0" smtClean="0"/>
              <a:t> 5</a:t>
            </a:r>
          </a:p>
          <a:p>
            <a:endParaRPr lang="en-US" dirty="0"/>
          </a:p>
          <a:p>
            <a:r>
              <a:rPr lang="en-US" dirty="0" smtClean="0"/>
              <a:t>Stored in reverse</a:t>
            </a:r>
          </a:p>
          <a:p>
            <a:r>
              <a:rPr lang="en-US" dirty="0" err="1" smtClean="0"/>
              <a:t>DatabaseID:FileNumber:PageNumber</a:t>
            </a:r>
            <a:r>
              <a:rPr lang="en-US" dirty="0" smtClean="0"/>
              <a:t/>
            </a:r>
            <a:br>
              <a:rPr lang="en-US" dirty="0" smtClean="0"/>
            </a:br>
            <a:r>
              <a:rPr lang="en-US" dirty="0" smtClean="0"/>
              <a:t>5:1:199</a:t>
            </a:r>
            <a:endParaRPr lang="en-US" dirty="0"/>
          </a:p>
        </p:txBody>
      </p:sp>
      <p:sp>
        <p:nvSpPr>
          <p:cNvPr id="8" name="Folded Corner 7"/>
          <p:cNvSpPr/>
          <p:nvPr/>
        </p:nvSpPr>
        <p:spPr>
          <a:xfrm rot="10800000">
            <a:off x="8410609" y="3879333"/>
            <a:ext cx="329184" cy="446387"/>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Folded Corner 8"/>
          <p:cNvSpPr/>
          <p:nvPr/>
        </p:nvSpPr>
        <p:spPr>
          <a:xfrm rot="10800000">
            <a:off x="9316545" y="3124300"/>
            <a:ext cx="329184" cy="446387"/>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olded Corner 9"/>
          <p:cNvSpPr/>
          <p:nvPr/>
        </p:nvSpPr>
        <p:spPr>
          <a:xfrm rot="10800000">
            <a:off x="9316545" y="3851904"/>
            <a:ext cx="329184" cy="446387"/>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vert="vert270" rtlCol="0" anchor="ctr" anchorCtr="0"/>
          <a:lstStyle/>
          <a:p>
            <a:pPr algn="ctr"/>
            <a:r>
              <a:rPr lang="en-US" sz="1400" dirty="0" smtClean="0"/>
              <a:t>5:1:199</a:t>
            </a:r>
            <a:endParaRPr lang="en-US" sz="1400" dirty="0"/>
          </a:p>
        </p:txBody>
      </p:sp>
      <p:sp>
        <p:nvSpPr>
          <p:cNvPr id="11" name="Folded Corner 10"/>
          <p:cNvSpPr/>
          <p:nvPr/>
        </p:nvSpPr>
        <p:spPr>
          <a:xfrm rot="10800000">
            <a:off x="8400721" y="3133553"/>
            <a:ext cx="329184" cy="446387"/>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olded Corner 11"/>
          <p:cNvSpPr/>
          <p:nvPr/>
        </p:nvSpPr>
        <p:spPr>
          <a:xfrm rot="10800000">
            <a:off x="10222481" y="3126440"/>
            <a:ext cx="329184" cy="446387"/>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Folded Corner 12"/>
          <p:cNvSpPr/>
          <p:nvPr/>
        </p:nvSpPr>
        <p:spPr>
          <a:xfrm rot="10800000">
            <a:off x="11217804" y="3124300"/>
            <a:ext cx="329184" cy="446387"/>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Folded Corner 13"/>
          <p:cNvSpPr/>
          <p:nvPr/>
        </p:nvSpPr>
        <p:spPr>
          <a:xfrm rot="10800000">
            <a:off x="10222481" y="3861599"/>
            <a:ext cx="329184" cy="446387"/>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Folded Corner 14"/>
          <p:cNvSpPr/>
          <p:nvPr/>
        </p:nvSpPr>
        <p:spPr>
          <a:xfrm rot="10800000">
            <a:off x="11220121" y="3861599"/>
            <a:ext cx="329184" cy="446387"/>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Donut 16"/>
          <p:cNvSpPr/>
          <p:nvPr/>
        </p:nvSpPr>
        <p:spPr>
          <a:xfrm>
            <a:off x="3884611" y="4038601"/>
            <a:ext cx="3139241" cy="914400"/>
          </a:xfrm>
          <a:prstGeom prst="donu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solidFill>
                <a:schemeClr val="tx1"/>
              </a:solidFill>
            </a:endParaRPr>
          </a:p>
        </p:txBody>
      </p:sp>
      <p:sp>
        <p:nvSpPr>
          <p:cNvPr id="18" name="Donut 17"/>
          <p:cNvSpPr/>
          <p:nvPr/>
        </p:nvSpPr>
        <p:spPr>
          <a:xfrm>
            <a:off x="8492057" y="3062910"/>
            <a:ext cx="1979326" cy="1893404"/>
          </a:xfrm>
          <a:prstGeom prst="donu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solidFill>
                <a:schemeClr val="tx1"/>
              </a:solidFill>
            </a:endParaRPr>
          </a:p>
        </p:txBody>
      </p:sp>
      <p:sp>
        <p:nvSpPr>
          <p:cNvPr id="19" name="Right Arrow 18"/>
          <p:cNvSpPr/>
          <p:nvPr/>
        </p:nvSpPr>
        <p:spPr>
          <a:xfrm>
            <a:off x="2208212" y="3344180"/>
            <a:ext cx="1676399" cy="8468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ight Arrow 19"/>
          <p:cNvSpPr/>
          <p:nvPr/>
        </p:nvSpPr>
        <p:spPr>
          <a:xfrm>
            <a:off x="7051118" y="2962450"/>
            <a:ext cx="937359" cy="76346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p:cNvSpPr txBox="1"/>
          <p:nvPr/>
        </p:nvSpPr>
        <p:spPr>
          <a:xfrm>
            <a:off x="4265612" y="2470212"/>
            <a:ext cx="1376018" cy="369332"/>
          </a:xfrm>
          <a:prstGeom prst="rect">
            <a:avLst/>
          </a:prstGeom>
          <a:noFill/>
        </p:spPr>
        <p:txBody>
          <a:bodyPr wrap="none" rtlCol="0">
            <a:spAutoFit/>
          </a:bodyPr>
          <a:lstStyle/>
          <a:p>
            <a:r>
              <a:rPr lang="en-US" dirty="0" smtClean="0"/>
              <a:t>Hash Bucket</a:t>
            </a:r>
            <a:endParaRPr lang="en-US" dirty="0"/>
          </a:p>
        </p:txBody>
      </p:sp>
      <p:sp>
        <p:nvSpPr>
          <p:cNvPr id="22" name="TextBox 21"/>
          <p:cNvSpPr txBox="1"/>
          <p:nvPr/>
        </p:nvSpPr>
        <p:spPr>
          <a:xfrm>
            <a:off x="8051784" y="2425895"/>
            <a:ext cx="1930913" cy="369332"/>
          </a:xfrm>
          <a:prstGeom prst="rect">
            <a:avLst/>
          </a:prstGeom>
          <a:noFill/>
        </p:spPr>
        <p:txBody>
          <a:bodyPr wrap="none" rtlCol="0">
            <a:spAutoFit/>
          </a:bodyPr>
          <a:lstStyle/>
          <a:p>
            <a:r>
              <a:rPr lang="en-US" dirty="0" smtClean="0"/>
              <a:t>Data Cache (RAM)</a:t>
            </a:r>
            <a:endParaRPr lang="en-US" dirty="0"/>
          </a:p>
        </p:txBody>
      </p:sp>
    </p:spTree>
    <p:extLst>
      <p:ext uri="{BB962C8B-B14F-4D97-AF65-F5344CB8AC3E}">
        <p14:creationId xmlns:p14="http://schemas.microsoft.com/office/powerpoint/2010/main" val="412050432"/>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Speed Assessment</a:t>
            </a:r>
            <a:br>
              <a:rPr lang="en-US" dirty="0"/>
            </a:br>
            <a:endParaRPr lang="en-US" dirty="0"/>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773744467"/>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Speed Assessment </a:t>
            </a:r>
            <a:br>
              <a:rPr lang="en-US" dirty="0" smtClean="0"/>
            </a:br>
            <a:r>
              <a:rPr lang="en-US" dirty="0" smtClean="0"/>
              <a:t>(Price Estimates from March 2014)</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2649160755"/>
              </p:ext>
            </p:extLst>
          </p:nvPr>
        </p:nvGraphicFramePr>
        <p:xfrm>
          <a:off x="150812" y="1783080"/>
          <a:ext cx="11887200" cy="3291840"/>
        </p:xfrm>
        <a:graphic>
          <a:graphicData uri="http://schemas.openxmlformats.org/drawingml/2006/table">
            <a:tbl>
              <a:tblPr firstRow="1" bandRow="1">
                <a:tableStyleId>{5C22544A-7EE6-4342-B048-85BDC9FD1C3A}</a:tableStyleId>
              </a:tblPr>
              <a:tblGrid>
                <a:gridCol w="3124200"/>
                <a:gridCol w="2057400"/>
                <a:gridCol w="3505200"/>
                <a:gridCol w="3200400"/>
              </a:tblGrid>
              <a:tr h="370840">
                <a:tc>
                  <a:txBody>
                    <a:bodyPr/>
                    <a:lstStyle/>
                    <a:p>
                      <a:r>
                        <a:rPr lang="en-US" dirty="0" smtClean="0"/>
                        <a:t>Metric</a:t>
                      </a:r>
                      <a:endParaRPr lang="en-US" dirty="0"/>
                    </a:p>
                  </a:txBody>
                  <a:tcPr/>
                </a:tc>
                <a:tc>
                  <a:txBody>
                    <a:bodyPr/>
                    <a:lstStyle/>
                    <a:p>
                      <a:r>
                        <a:rPr lang="en-US" dirty="0" smtClean="0"/>
                        <a:t>DDR3 RAM</a:t>
                      </a:r>
                      <a:endParaRPr lang="en-US" dirty="0"/>
                    </a:p>
                  </a:txBody>
                  <a:tcPr/>
                </a:tc>
                <a:tc>
                  <a:txBody>
                    <a:bodyPr/>
                    <a:lstStyle/>
                    <a:p>
                      <a:r>
                        <a:rPr lang="en-US" dirty="0" smtClean="0"/>
                        <a:t>SSD (Solid State Drive)</a:t>
                      </a:r>
                      <a:endParaRPr lang="en-US" dirty="0"/>
                    </a:p>
                  </a:txBody>
                  <a:tcPr/>
                </a:tc>
                <a:tc>
                  <a:txBody>
                    <a:bodyPr/>
                    <a:lstStyle/>
                    <a:p>
                      <a:r>
                        <a:rPr lang="en-US" dirty="0" smtClean="0"/>
                        <a:t>HDD</a:t>
                      </a:r>
                      <a:r>
                        <a:rPr lang="en-US" baseline="0" dirty="0" smtClean="0"/>
                        <a:t> (Hard Disk Drive)</a:t>
                      </a:r>
                      <a:endParaRPr lang="en-US" dirty="0"/>
                    </a:p>
                  </a:txBody>
                  <a:tcPr/>
                </a:tc>
              </a:tr>
              <a:tr h="695960">
                <a:tc>
                  <a:txBody>
                    <a:bodyPr/>
                    <a:lstStyle/>
                    <a:p>
                      <a:r>
                        <a:rPr lang="en-US" dirty="0" smtClean="0"/>
                        <a:t>Random Access Speed</a:t>
                      </a:r>
                      <a:br>
                        <a:rPr lang="en-US" dirty="0" smtClean="0"/>
                      </a:br>
                      <a:r>
                        <a:rPr lang="en-US" dirty="0" smtClean="0"/>
                        <a:t>or Latency (RAM)</a:t>
                      </a:r>
                      <a:endParaRPr lang="en-US" dirty="0"/>
                    </a:p>
                  </a:txBody>
                  <a:tcPr/>
                </a:tc>
                <a:tc>
                  <a:txBody>
                    <a:bodyPr/>
                    <a:lstStyle/>
                    <a:p>
                      <a:r>
                        <a:rPr lang="en-US" dirty="0" smtClean="0"/>
                        <a:t>10ns </a:t>
                      </a:r>
                    </a:p>
                    <a:p>
                      <a:r>
                        <a:rPr lang="en-US" dirty="0" smtClean="0"/>
                        <a:t>(0.01 Microsecond)</a:t>
                      </a:r>
                      <a:endParaRPr lang="en-US" dirty="0"/>
                    </a:p>
                  </a:txBody>
                  <a:tcPr/>
                </a:tc>
                <a:tc>
                  <a:txBody>
                    <a:bodyPr/>
                    <a:lstStyle/>
                    <a:p>
                      <a:r>
                        <a:rPr lang="en-US" dirty="0" smtClean="0"/>
                        <a:t>100</a:t>
                      </a:r>
                      <a:r>
                        <a:rPr lang="en-US" baseline="0" dirty="0" smtClean="0"/>
                        <a:t> Microseconds (0.1 ms)</a:t>
                      </a:r>
                      <a:br>
                        <a:rPr lang="en-US" baseline="0" dirty="0" smtClean="0"/>
                      </a:br>
                      <a:r>
                        <a:rPr lang="en-US" baseline="0" dirty="0" smtClean="0"/>
                        <a:t>100,000 Nanoseconds (ns)</a:t>
                      </a:r>
                      <a:endParaRPr lang="en-US" dirty="0"/>
                    </a:p>
                  </a:txBody>
                  <a:tcPr/>
                </a:tc>
                <a:tc>
                  <a:txBody>
                    <a:bodyPr/>
                    <a:lstStyle/>
                    <a:p>
                      <a:r>
                        <a:rPr lang="en-US" dirty="0" smtClean="0"/>
                        <a:t>4-9 milliseconds (</a:t>
                      </a:r>
                      <a:r>
                        <a:rPr lang="en-US" dirty="0" err="1" smtClean="0"/>
                        <a:t>ms</a:t>
                      </a:r>
                      <a:r>
                        <a:rPr lang="en-US" dirty="0" smtClean="0"/>
                        <a:t>)</a:t>
                      </a:r>
                      <a:br>
                        <a:rPr lang="en-US" dirty="0" smtClean="0"/>
                      </a:br>
                      <a:r>
                        <a:rPr lang="en-US" dirty="0" smtClean="0"/>
                        <a:t>4000-9000</a:t>
                      </a:r>
                      <a:r>
                        <a:rPr lang="en-US" baseline="0" dirty="0" smtClean="0"/>
                        <a:t> Microseconds</a:t>
                      </a:r>
                      <a:endParaRPr lang="en-US" dirty="0"/>
                    </a:p>
                  </a:txBody>
                  <a:tcPr/>
                </a:tc>
              </a:tr>
              <a:tr h="370840">
                <a:tc>
                  <a:txBody>
                    <a:bodyPr/>
                    <a:lstStyle/>
                    <a:p>
                      <a:r>
                        <a:rPr lang="en-US" dirty="0" smtClean="0"/>
                        <a:t>Cost per GB</a:t>
                      </a:r>
                      <a:endParaRPr lang="en-US" dirty="0"/>
                    </a:p>
                  </a:txBody>
                  <a:tcPr/>
                </a:tc>
                <a:tc>
                  <a:txBody>
                    <a:bodyPr/>
                    <a:lstStyle/>
                    <a:p>
                      <a:r>
                        <a:rPr lang="en-US" dirty="0" smtClean="0"/>
                        <a:t>$5-$40</a:t>
                      </a:r>
                      <a:endParaRPr lang="en-US" dirty="0"/>
                    </a:p>
                  </a:txBody>
                  <a:tcPr/>
                </a:tc>
                <a:tc>
                  <a:txBody>
                    <a:bodyPr/>
                    <a:lstStyle/>
                    <a:p>
                      <a:r>
                        <a:rPr lang="en-US" dirty="0" smtClean="0"/>
                        <a:t>$0.5-$1.00 (Enterprise</a:t>
                      </a:r>
                      <a:r>
                        <a:rPr lang="en-US" baseline="0" dirty="0" smtClean="0"/>
                        <a:t> </a:t>
                      </a:r>
                      <a:r>
                        <a:rPr lang="en-US" dirty="0" smtClean="0"/>
                        <a:t>PCI-E $6+)</a:t>
                      </a:r>
                      <a:endParaRPr lang="en-US" dirty="0"/>
                    </a:p>
                  </a:txBody>
                  <a:tcPr/>
                </a:tc>
                <a:tc>
                  <a:txBody>
                    <a:bodyPr/>
                    <a:lstStyle/>
                    <a:p>
                      <a:r>
                        <a:rPr lang="en-US" dirty="0" smtClean="0"/>
                        <a:t>$0.05-$0.15</a:t>
                      </a:r>
                      <a:endParaRPr lang="en-US" dirty="0"/>
                    </a:p>
                  </a:txBody>
                  <a:tcPr/>
                </a:tc>
              </a:tr>
              <a:tr h="370840">
                <a:tc>
                  <a:txBody>
                    <a:bodyPr/>
                    <a:lstStyle/>
                    <a:p>
                      <a:r>
                        <a:rPr lang="en-US" dirty="0" smtClean="0"/>
                        <a:t>Power Consumption</a:t>
                      </a:r>
                      <a:endParaRPr lang="en-US" dirty="0"/>
                    </a:p>
                  </a:txBody>
                  <a:tcPr/>
                </a:tc>
                <a:tc>
                  <a:txBody>
                    <a:bodyPr/>
                    <a:lstStyle/>
                    <a:p>
                      <a:r>
                        <a:rPr lang="en-US" dirty="0" smtClean="0"/>
                        <a:t>2.5-5W</a:t>
                      </a:r>
                      <a:endParaRPr lang="en-US" dirty="0"/>
                    </a:p>
                  </a:txBody>
                  <a:tcPr/>
                </a:tc>
                <a:tc>
                  <a:txBody>
                    <a:bodyPr/>
                    <a:lstStyle/>
                    <a:p>
                      <a:r>
                        <a:rPr lang="en-US" dirty="0" smtClean="0"/>
                        <a:t>0.6W-3W (PCI-E</a:t>
                      </a:r>
                      <a:r>
                        <a:rPr lang="en-US" baseline="0" dirty="0" smtClean="0"/>
                        <a:t> ~20W)</a:t>
                      </a:r>
                      <a:endParaRPr lang="en-US" dirty="0"/>
                    </a:p>
                  </a:txBody>
                  <a:tcPr/>
                </a:tc>
                <a:tc>
                  <a:txBody>
                    <a:bodyPr/>
                    <a:lstStyle/>
                    <a:p>
                      <a:r>
                        <a:rPr lang="en-US" dirty="0" smtClean="0"/>
                        <a:t>5-20 Watts</a:t>
                      </a:r>
                      <a:endParaRPr lang="en-US"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Data Transfer Rate (Peak)</a:t>
                      </a:r>
                    </a:p>
                  </a:txBody>
                  <a:tcPr/>
                </a:tc>
                <a:tc>
                  <a:txBody>
                    <a:bodyPr/>
                    <a:lstStyle/>
                    <a:p>
                      <a:endParaRPr lang="en-US" dirty="0"/>
                    </a:p>
                  </a:txBody>
                  <a:tcPr/>
                </a:tc>
                <a:tc>
                  <a:txBody>
                    <a:bodyPr/>
                    <a:lstStyle/>
                    <a:p>
                      <a:endParaRPr lang="en-US" dirty="0"/>
                    </a:p>
                  </a:txBody>
                  <a:tcPr/>
                </a:tc>
                <a:tc>
                  <a:txBody>
                    <a:bodyPr/>
                    <a:lstStyle/>
                    <a:p>
                      <a:endParaRPr lang="en-US" dirty="0"/>
                    </a:p>
                  </a:txBody>
                  <a:tcPr/>
                </a:tc>
              </a:tr>
              <a:tr h="370840">
                <a:tc>
                  <a:txBody>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lang="en-US" dirty="0" smtClean="0"/>
                        <a:t>SATA</a:t>
                      </a:r>
                      <a:r>
                        <a:rPr lang="en-US" baseline="0" dirty="0" smtClean="0"/>
                        <a:t> III (600 MB/s)</a:t>
                      </a:r>
                    </a:p>
                  </a:txBody>
                  <a:tcPr/>
                </a:tc>
                <a:tc>
                  <a:txBody>
                    <a:bodyPr/>
                    <a:lstStyle/>
                    <a:p>
                      <a:r>
                        <a:rPr lang="en-US" dirty="0" smtClean="0"/>
                        <a:t>N/A</a:t>
                      </a:r>
                      <a:endParaRPr lang="en-US" dirty="0"/>
                    </a:p>
                  </a:txBody>
                  <a:tcPr/>
                </a:tc>
                <a:tc>
                  <a:txBody>
                    <a:bodyPr/>
                    <a:lstStyle/>
                    <a:p>
                      <a:r>
                        <a:rPr lang="en-US" dirty="0" smtClean="0"/>
                        <a:t>300-600 MB/s</a:t>
                      </a:r>
                      <a:endParaRPr lang="en-US" dirty="0"/>
                    </a:p>
                  </a:txBody>
                  <a:tcPr/>
                </a:tc>
                <a:tc>
                  <a:txBody>
                    <a:bodyPr/>
                    <a:lstStyle/>
                    <a:p>
                      <a:r>
                        <a:rPr lang="en-US" dirty="0" smtClean="0"/>
                        <a:t>Less</a:t>
                      </a:r>
                      <a:r>
                        <a:rPr lang="en-US" baseline="0" dirty="0" smtClean="0"/>
                        <a:t> than </a:t>
                      </a:r>
                      <a:r>
                        <a:rPr lang="en-US" dirty="0" smtClean="0"/>
                        <a:t>200MB/s @ 15K RPM</a:t>
                      </a:r>
                      <a:endParaRPr lang="en-US" dirty="0"/>
                    </a:p>
                  </a:txBody>
                  <a:tcPr/>
                </a:tc>
              </a:tr>
              <a:tr h="370840">
                <a:tc>
                  <a:txBody>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lang="en-US" baseline="0" dirty="0" smtClean="0"/>
                        <a:t>PCI-E rev 3 x16 (~16 GB/s)</a:t>
                      </a:r>
                    </a:p>
                  </a:txBody>
                  <a:tcPr/>
                </a:tc>
                <a:tc>
                  <a:txBody>
                    <a:bodyPr/>
                    <a:lstStyle/>
                    <a:p>
                      <a:r>
                        <a:rPr lang="en-US" dirty="0" smtClean="0"/>
                        <a:t>N/A</a:t>
                      </a:r>
                      <a:endParaRPr lang="en-US" dirty="0"/>
                    </a:p>
                  </a:txBody>
                  <a:tcPr/>
                </a:tc>
                <a:tc>
                  <a:txBody>
                    <a:bodyPr/>
                    <a:lstStyle/>
                    <a:p>
                      <a:r>
                        <a:rPr lang="en-US" dirty="0" smtClean="0"/>
                        <a:t>300-3000 MB/s</a:t>
                      </a:r>
                      <a:endParaRPr lang="en-US" dirty="0"/>
                    </a:p>
                  </a:txBody>
                  <a:tcPr/>
                </a:tc>
                <a:tc>
                  <a:txBody>
                    <a:bodyPr/>
                    <a:lstStyle/>
                    <a:p>
                      <a:r>
                        <a:rPr lang="en-US" dirty="0" smtClean="0"/>
                        <a:t>N/A</a:t>
                      </a:r>
                      <a:endParaRPr lang="en-US" dirty="0"/>
                    </a:p>
                  </a:txBody>
                  <a:tcPr/>
                </a:tc>
              </a:tr>
              <a:tr h="370840">
                <a:tc>
                  <a:txBody>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lang="en-US" baseline="0" dirty="0" smtClean="0"/>
                        <a:t>DIMM</a:t>
                      </a:r>
                    </a:p>
                  </a:txBody>
                  <a:tcPr/>
                </a:tc>
                <a:tc>
                  <a:txBody>
                    <a:bodyPr/>
                    <a:lstStyle/>
                    <a:p>
                      <a:r>
                        <a:rPr lang="en-US" dirty="0" smtClean="0"/>
                        <a:t>6400-17,000+ MB/s</a:t>
                      </a:r>
                      <a:endParaRPr lang="en-US" dirty="0"/>
                    </a:p>
                  </a:txBody>
                  <a:tcPr/>
                </a:tc>
                <a:tc>
                  <a:txBody>
                    <a:bodyPr/>
                    <a:lstStyle/>
                    <a:p>
                      <a:r>
                        <a:rPr lang="en-US" dirty="0" smtClean="0"/>
                        <a:t>N/A</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N/A</a:t>
                      </a:r>
                    </a:p>
                  </a:txBody>
                  <a:tcPr/>
                </a:tc>
              </a:tr>
            </a:tbl>
          </a:graphicData>
        </a:graphic>
      </p:graphicFrame>
      <p:sp>
        <p:nvSpPr>
          <p:cNvPr id="3" name="TextBox 2"/>
          <p:cNvSpPr txBox="1"/>
          <p:nvPr/>
        </p:nvSpPr>
        <p:spPr>
          <a:xfrm>
            <a:off x="3332872" y="5181600"/>
            <a:ext cx="8811066" cy="1477328"/>
          </a:xfrm>
          <a:prstGeom prst="rect">
            <a:avLst/>
          </a:prstGeom>
          <a:noFill/>
        </p:spPr>
        <p:txBody>
          <a:bodyPr wrap="none" rtlCol="0">
            <a:spAutoFit/>
          </a:bodyPr>
          <a:lstStyle/>
          <a:p>
            <a:r>
              <a:rPr lang="en-US" dirty="0" smtClean="0"/>
              <a:t>*DDR4 Memory expected in 2014 (Doubling speed and Density; lower power consumption)</a:t>
            </a:r>
          </a:p>
          <a:p>
            <a:r>
              <a:rPr lang="en-US" dirty="0" smtClean="0"/>
              <a:t>*Drive price and specs for Single Drives not SAN Storage</a:t>
            </a:r>
          </a:p>
          <a:p>
            <a:r>
              <a:rPr lang="en-US" dirty="0" smtClean="0"/>
              <a:t>*SATA III and SAS are very close in performance</a:t>
            </a:r>
          </a:p>
          <a:p>
            <a:r>
              <a:rPr lang="en-US" dirty="0" smtClean="0"/>
              <a:t>*</a:t>
            </a:r>
            <a:r>
              <a:rPr lang="en-US" dirty="0" err="1" smtClean="0"/>
              <a:t>Fibre</a:t>
            </a:r>
            <a:r>
              <a:rPr lang="en-US" dirty="0" smtClean="0"/>
              <a:t> Channel connection on a SAN Speeds are between 800-4000MB/s for transfer rates</a:t>
            </a:r>
          </a:p>
          <a:p>
            <a:r>
              <a:rPr lang="en-US" dirty="0" smtClean="0"/>
              <a:t>*SSD sizes max out around 1TB for mainstream drives; HDD sizes max around 4TB</a:t>
            </a:r>
            <a:endParaRPr lang="en-US" dirty="0"/>
          </a:p>
        </p:txBody>
      </p:sp>
    </p:spTree>
    <p:extLst>
      <p:ext uri="{BB962C8B-B14F-4D97-AF65-F5344CB8AC3E}">
        <p14:creationId xmlns:p14="http://schemas.microsoft.com/office/powerpoint/2010/main" val="4037982295"/>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Picture worth 1000 MB?</a:t>
            </a:r>
            <a:br>
              <a:rPr lang="en-US" dirty="0" smtClean="0"/>
            </a:br>
            <a:r>
              <a:rPr lang="en-US" dirty="0" smtClean="0"/>
              <a:t>Pages per second on peak transfer</a:t>
            </a:r>
            <a:endParaRPr lang="en-US" dirty="0"/>
          </a:p>
        </p:txBody>
      </p:sp>
      <p:sp>
        <p:nvSpPr>
          <p:cNvPr id="12" name="TextBox 11"/>
          <p:cNvSpPr txBox="1"/>
          <p:nvPr/>
        </p:nvSpPr>
        <p:spPr>
          <a:xfrm>
            <a:off x="9271894" y="1876851"/>
            <a:ext cx="649537" cy="369332"/>
          </a:xfrm>
          <a:prstGeom prst="rect">
            <a:avLst/>
          </a:prstGeom>
          <a:noFill/>
        </p:spPr>
        <p:txBody>
          <a:bodyPr wrap="none" rtlCol="0">
            <a:spAutoFit/>
          </a:bodyPr>
          <a:lstStyle/>
          <a:p>
            <a:r>
              <a:rPr lang="en-US" dirty="0" smtClean="0"/>
              <a:t>HDD</a:t>
            </a:r>
            <a:endParaRPr lang="en-US" dirty="0"/>
          </a:p>
        </p:txBody>
      </p:sp>
      <p:sp>
        <p:nvSpPr>
          <p:cNvPr id="14" name="TextBox 13"/>
          <p:cNvSpPr txBox="1"/>
          <p:nvPr/>
        </p:nvSpPr>
        <p:spPr>
          <a:xfrm>
            <a:off x="10514797" y="1872734"/>
            <a:ext cx="1446230" cy="369332"/>
          </a:xfrm>
          <a:prstGeom prst="rect">
            <a:avLst/>
          </a:prstGeom>
          <a:noFill/>
        </p:spPr>
        <p:txBody>
          <a:bodyPr wrap="none" rtlCol="0">
            <a:spAutoFit/>
          </a:bodyPr>
          <a:lstStyle/>
          <a:p>
            <a:r>
              <a:rPr lang="en-US" dirty="0" smtClean="0"/>
              <a:t>10,000 Pages</a:t>
            </a:r>
            <a:endParaRPr lang="en-US" dirty="0"/>
          </a:p>
        </p:txBody>
      </p:sp>
      <p:sp>
        <p:nvSpPr>
          <p:cNvPr id="15" name="Folded Corner 14"/>
          <p:cNvSpPr/>
          <p:nvPr/>
        </p:nvSpPr>
        <p:spPr>
          <a:xfrm rot="10800000">
            <a:off x="7716187" y="2242734"/>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Box 17"/>
          <p:cNvSpPr txBox="1"/>
          <p:nvPr/>
        </p:nvSpPr>
        <p:spPr>
          <a:xfrm>
            <a:off x="7639813" y="1876850"/>
            <a:ext cx="593432" cy="369332"/>
          </a:xfrm>
          <a:prstGeom prst="rect">
            <a:avLst/>
          </a:prstGeom>
          <a:noFill/>
        </p:spPr>
        <p:txBody>
          <a:bodyPr wrap="none" rtlCol="0">
            <a:spAutoFit/>
          </a:bodyPr>
          <a:lstStyle/>
          <a:p>
            <a:r>
              <a:rPr lang="en-US" dirty="0" smtClean="0"/>
              <a:t>SSD</a:t>
            </a:r>
            <a:endParaRPr lang="en-US" dirty="0"/>
          </a:p>
        </p:txBody>
      </p:sp>
      <p:sp>
        <p:nvSpPr>
          <p:cNvPr id="27" name="TextBox 26"/>
          <p:cNvSpPr txBox="1"/>
          <p:nvPr/>
        </p:nvSpPr>
        <p:spPr>
          <a:xfrm>
            <a:off x="1553465" y="1840777"/>
            <a:ext cx="655949" cy="369332"/>
          </a:xfrm>
          <a:prstGeom prst="rect">
            <a:avLst/>
          </a:prstGeom>
          <a:noFill/>
        </p:spPr>
        <p:txBody>
          <a:bodyPr wrap="none" rtlCol="0">
            <a:spAutoFit/>
          </a:bodyPr>
          <a:lstStyle/>
          <a:p>
            <a:r>
              <a:rPr lang="en-US" dirty="0" smtClean="0"/>
              <a:t>RAM</a:t>
            </a:r>
            <a:endParaRPr lang="en-US" dirty="0"/>
          </a:p>
        </p:txBody>
      </p:sp>
      <p:sp>
        <p:nvSpPr>
          <p:cNvPr id="36" name="TextBox 35"/>
          <p:cNvSpPr txBox="1"/>
          <p:nvPr/>
        </p:nvSpPr>
        <p:spPr>
          <a:xfrm>
            <a:off x="5730895" y="1793408"/>
            <a:ext cx="1167307" cy="369332"/>
          </a:xfrm>
          <a:prstGeom prst="rect">
            <a:avLst/>
          </a:prstGeom>
          <a:noFill/>
        </p:spPr>
        <p:txBody>
          <a:bodyPr wrap="none" rtlCol="0">
            <a:spAutoFit/>
          </a:bodyPr>
          <a:lstStyle/>
          <a:p>
            <a:r>
              <a:rPr lang="en-US" dirty="0" smtClean="0"/>
              <a:t>SSD PCI-E</a:t>
            </a:r>
            <a:endParaRPr lang="en-US" dirty="0"/>
          </a:p>
        </p:txBody>
      </p:sp>
      <p:sp>
        <p:nvSpPr>
          <p:cNvPr id="39" name="TextBox 38"/>
          <p:cNvSpPr txBox="1"/>
          <p:nvPr/>
        </p:nvSpPr>
        <p:spPr>
          <a:xfrm>
            <a:off x="10530163" y="3084721"/>
            <a:ext cx="1448153" cy="369332"/>
          </a:xfrm>
          <a:prstGeom prst="rect">
            <a:avLst/>
          </a:prstGeom>
          <a:noFill/>
        </p:spPr>
        <p:txBody>
          <a:bodyPr wrap="none" rtlCol="0">
            <a:spAutoFit/>
          </a:bodyPr>
          <a:lstStyle/>
          <a:p>
            <a:r>
              <a:rPr lang="en-US" dirty="0"/>
              <a:t>5</a:t>
            </a:r>
            <a:r>
              <a:rPr lang="en-US" dirty="0" smtClean="0"/>
              <a:t>0,000 Pages</a:t>
            </a:r>
            <a:endParaRPr lang="en-US" dirty="0"/>
          </a:p>
        </p:txBody>
      </p:sp>
      <p:sp>
        <p:nvSpPr>
          <p:cNvPr id="50" name="Folded Corner 49"/>
          <p:cNvSpPr/>
          <p:nvPr/>
        </p:nvSpPr>
        <p:spPr>
          <a:xfrm rot="10800000">
            <a:off x="7932005" y="2242734"/>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Folded Corner 50"/>
          <p:cNvSpPr/>
          <p:nvPr/>
        </p:nvSpPr>
        <p:spPr>
          <a:xfrm rot="10800000">
            <a:off x="11076890" y="2249957"/>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Folded Corner 51"/>
          <p:cNvSpPr/>
          <p:nvPr/>
        </p:nvSpPr>
        <p:spPr>
          <a:xfrm rot="10800000">
            <a:off x="10890700" y="3472586"/>
            <a:ext cx="533400" cy="824122"/>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53" name="Folded Corner 52"/>
          <p:cNvSpPr/>
          <p:nvPr/>
        </p:nvSpPr>
        <p:spPr>
          <a:xfrm rot="10800000">
            <a:off x="7716187" y="2516643"/>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Folded Corner 53"/>
          <p:cNvSpPr/>
          <p:nvPr/>
        </p:nvSpPr>
        <p:spPr>
          <a:xfrm rot="10800000">
            <a:off x="9387194" y="2249957"/>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Folded Corner 54"/>
          <p:cNvSpPr/>
          <p:nvPr/>
        </p:nvSpPr>
        <p:spPr>
          <a:xfrm rot="10800000">
            <a:off x="9603012" y="2249957"/>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Folded Corner 55"/>
          <p:cNvSpPr/>
          <p:nvPr/>
        </p:nvSpPr>
        <p:spPr>
          <a:xfrm rot="10800000">
            <a:off x="9387193" y="2523866"/>
            <a:ext cx="161021" cy="143134"/>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Folded Corner 56"/>
          <p:cNvSpPr/>
          <p:nvPr/>
        </p:nvSpPr>
        <p:spPr>
          <a:xfrm rot="10800000">
            <a:off x="7937379" y="2514235"/>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Folded Corner 57"/>
          <p:cNvSpPr/>
          <p:nvPr/>
        </p:nvSpPr>
        <p:spPr>
          <a:xfrm rot="10800000">
            <a:off x="7716187" y="2782312"/>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Folded Corner 58"/>
          <p:cNvSpPr/>
          <p:nvPr/>
        </p:nvSpPr>
        <p:spPr>
          <a:xfrm rot="10800000">
            <a:off x="10994666" y="3514803"/>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Folded Corner 59"/>
          <p:cNvSpPr/>
          <p:nvPr/>
        </p:nvSpPr>
        <p:spPr>
          <a:xfrm rot="10800000">
            <a:off x="11210484" y="3514803"/>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Folded Corner 60"/>
          <p:cNvSpPr/>
          <p:nvPr/>
        </p:nvSpPr>
        <p:spPr>
          <a:xfrm rot="10800000">
            <a:off x="10994666" y="3788712"/>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Folded Corner 61"/>
          <p:cNvSpPr/>
          <p:nvPr/>
        </p:nvSpPr>
        <p:spPr>
          <a:xfrm rot="10800000">
            <a:off x="11215858" y="3786304"/>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Folded Corner 62"/>
          <p:cNvSpPr/>
          <p:nvPr/>
        </p:nvSpPr>
        <p:spPr>
          <a:xfrm rot="10800000">
            <a:off x="10994666" y="4054381"/>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Folded Corner 63"/>
          <p:cNvSpPr/>
          <p:nvPr/>
        </p:nvSpPr>
        <p:spPr>
          <a:xfrm rot="10800000">
            <a:off x="5460661" y="2191765"/>
            <a:ext cx="533400" cy="824122"/>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65" name="Folded Corner 64"/>
          <p:cNvSpPr/>
          <p:nvPr/>
        </p:nvSpPr>
        <p:spPr>
          <a:xfrm rot="10800000">
            <a:off x="5564627" y="2233982"/>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Folded Corner 65"/>
          <p:cNvSpPr/>
          <p:nvPr/>
        </p:nvSpPr>
        <p:spPr>
          <a:xfrm rot="10800000">
            <a:off x="5780445" y="2233982"/>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Folded Corner 66"/>
          <p:cNvSpPr/>
          <p:nvPr/>
        </p:nvSpPr>
        <p:spPr>
          <a:xfrm rot="10800000">
            <a:off x="5564627" y="2507891"/>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8" name="Folded Corner 67"/>
          <p:cNvSpPr/>
          <p:nvPr/>
        </p:nvSpPr>
        <p:spPr>
          <a:xfrm rot="10800000">
            <a:off x="5785819" y="2505483"/>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9" name="Folded Corner 68"/>
          <p:cNvSpPr/>
          <p:nvPr/>
        </p:nvSpPr>
        <p:spPr>
          <a:xfrm rot="10800000">
            <a:off x="5564627" y="2773560"/>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0" name="Folded Corner 69"/>
          <p:cNvSpPr/>
          <p:nvPr/>
        </p:nvSpPr>
        <p:spPr>
          <a:xfrm rot="10800000">
            <a:off x="6086181" y="2181113"/>
            <a:ext cx="533400" cy="824122"/>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71" name="Folded Corner 70"/>
          <p:cNvSpPr/>
          <p:nvPr/>
        </p:nvSpPr>
        <p:spPr>
          <a:xfrm rot="10800000">
            <a:off x="6190147" y="2223330"/>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Folded Corner 71"/>
          <p:cNvSpPr/>
          <p:nvPr/>
        </p:nvSpPr>
        <p:spPr>
          <a:xfrm rot="10800000">
            <a:off x="6405965" y="2223330"/>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Folded Corner 72"/>
          <p:cNvSpPr/>
          <p:nvPr/>
        </p:nvSpPr>
        <p:spPr>
          <a:xfrm rot="10800000">
            <a:off x="6190147" y="2497239"/>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Folded Corner 73"/>
          <p:cNvSpPr/>
          <p:nvPr/>
        </p:nvSpPr>
        <p:spPr>
          <a:xfrm rot="10800000">
            <a:off x="6411339" y="2494831"/>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Folded Corner 74"/>
          <p:cNvSpPr/>
          <p:nvPr/>
        </p:nvSpPr>
        <p:spPr>
          <a:xfrm rot="10800000">
            <a:off x="6190147" y="2762908"/>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6" name="Folded Corner 75"/>
          <p:cNvSpPr/>
          <p:nvPr/>
        </p:nvSpPr>
        <p:spPr>
          <a:xfrm rot="10800000">
            <a:off x="6711099" y="2181465"/>
            <a:ext cx="533400" cy="824122"/>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77" name="Folded Corner 76"/>
          <p:cNvSpPr/>
          <p:nvPr/>
        </p:nvSpPr>
        <p:spPr>
          <a:xfrm rot="10800000">
            <a:off x="6815065" y="2223682"/>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Folded Corner 77"/>
          <p:cNvSpPr/>
          <p:nvPr/>
        </p:nvSpPr>
        <p:spPr>
          <a:xfrm rot="10800000">
            <a:off x="7030883" y="2223682"/>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Folded Corner 78"/>
          <p:cNvSpPr/>
          <p:nvPr/>
        </p:nvSpPr>
        <p:spPr>
          <a:xfrm rot="10800000">
            <a:off x="6815065" y="2497591"/>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 name="Folded Corner 79"/>
          <p:cNvSpPr/>
          <p:nvPr/>
        </p:nvSpPr>
        <p:spPr>
          <a:xfrm rot="10800000">
            <a:off x="7036257" y="2495183"/>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1" name="Folded Corner 80"/>
          <p:cNvSpPr/>
          <p:nvPr/>
        </p:nvSpPr>
        <p:spPr>
          <a:xfrm rot="10800000">
            <a:off x="6815065" y="2763260"/>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Folded Corner 81"/>
          <p:cNvSpPr/>
          <p:nvPr/>
        </p:nvSpPr>
        <p:spPr>
          <a:xfrm rot="10800000">
            <a:off x="5455215" y="3103262"/>
            <a:ext cx="533400" cy="824122"/>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83" name="Folded Corner 82"/>
          <p:cNvSpPr/>
          <p:nvPr/>
        </p:nvSpPr>
        <p:spPr>
          <a:xfrm rot="10800000">
            <a:off x="5559181" y="3145479"/>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4" name="Folded Corner 83"/>
          <p:cNvSpPr/>
          <p:nvPr/>
        </p:nvSpPr>
        <p:spPr>
          <a:xfrm rot="10800000">
            <a:off x="5774999" y="3145479"/>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5" name="Folded Corner 84"/>
          <p:cNvSpPr/>
          <p:nvPr/>
        </p:nvSpPr>
        <p:spPr>
          <a:xfrm rot="10800000">
            <a:off x="5559181" y="3419388"/>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Folded Corner 85"/>
          <p:cNvSpPr/>
          <p:nvPr/>
        </p:nvSpPr>
        <p:spPr>
          <a:xfrm rot="10800000">
            <a:off x="5780373" y="3416980"/>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7" name="Folded Corner 86"/>
          <p:cNvSpPr/>
          <p:nvPr/>
        </p:nvSpPr>
        <p:spPr>
          <a:xfrm rot="10800000">
            <a:off x="5559181" y="3685057"/>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8" name="Folded Corner 87"/>
          <p:cNvSpPr/>
          <p:nvPr/>
        </p:nvSpPr>
        <p:spPr>
          <a:xfrm rot="10800000">
            <a:off x="6080735" y="3092610"/>
            <a:ext cx="533400" cy="824122"/>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89" name="Folded Corner 88"/>
          <p:cNvSpPr/>
          <p:nvPr/>
        </p:nvSpPr>
        <p:spPr>
          <a:xfrm rot="10800000">
            <a:off x="6184701" y="3134827"/>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0" name="Folded Corner 89"/>
          <p:cNvSpPr/>
          <p:nvPr/>
        </p:nvSpPr>
        <p:spPr>
          <a:xfrm rot="10800000">
            <a:off x="6400519" y="3134827"/>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1" name="Folded Corner 90"/>
          <p:cNvSpPr/>
          <p:nvPr/>
        </p:nvSpPr>
        <p:spPr>
          <a:xfrm rot="10800000">
            <a:off x="6184701" y="3408736"/>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2" name="Folded Corner 91"/>
          <p:cNvSpPr/>
          <p:nvPr/>
        </p:nvSpPr>
        <p:spPr>
          <a:xfrm rot="10800000">
            <a:off x="6405893" y="3406328"/>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3" name="Folded Corner 92"/>
          <p:cNvSpPr/>
          <p:nvPr/>
        </p:nvSpPr>
        <p:spPr>
          <a:xfrm rot="10800000">
            <a:off x="6184701" y="3674405"/>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4" name="Folded Corner 93"/>
          <p:cNvSpPr/>
          <p:nvPr/>
        </p:nvSpPr>
        <p:spPr>
          <a:xfrm rot="10800000">
            <a:off x="6705653" y="3092962"/>
            <a:ext cx="533400" cy="824122"/>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95" name="Folded Corner 94"/>
          <p:cNvSpPr/>
          <p:nvPr/>
        </p:nvSpPr>
        <p:spPr>
          <a:xfrm rot="10800000">
            <a:off x="6809619" y="3135179"/>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6" name="Folded Corner 95"/>
          <p:cNvSpPr/>
          <p:nvPr/>
        </p:nvSpPr>
        <p:spPr>
          <a:xfrm rot="10800000">
            <a:off x="7025437" y="3135179"/>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7" name="Folded Corner 96"/>
          <p:cNvSpPr/>
          <p:nvPr/>
        </p:nvSpPr>
        <p:spPr>
          <a:xfrm rot="10800000">
            <a:off x="6809619" y="3409088"/>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8" name="Folded Corner 97"/>
          <p:cNvSpPr/>
          <p:nvPr/>
        </p:nvSpPr>
        <p:spPr>
          <a:xfrm rot="10800000">
            <a:off x="7030811" y="3406680"/>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9" name="Folded Corner 98"/>
          <p:cNvSpPr/>
          <p:nvPr/>
        </p:nvSpPr>
        <p:spPr>
          <a:xfrm rot="10800000">
            <a:off x="6809619" y="3674757"/>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0" name="Folded Corner 99"/>
          <p:cNvSpPr/>
          <p:nvPr/>
        </p:nvSpPr>
        <p:spPr>
          <a:xfrm rot="10800000">
            <a:off x="5442291" y="4002533"/>
            <a:ext cx="533400" cy="824122"/>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01" name="Folded Corner 100"/>
          <p:cNvSpPr/>
          <p:nvPr/>
        </p:nvSpPr>
        <p:spPr>
          <a:xfrm rot="10800000">
            <a:off x="5546257" y="4044750"/>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2" name="Folded Corner 101"/>
          <p:cNvSpPr/>
          <p:nvPr/>
        </p:nvSpPr>
        <p:spPr>
          <a:xfrm rot="10800000">
            <a:off x="5762075" y="4044750"/>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3" name="Folded Corner 102"/>
          <p:cNvSpPr/>
          <p:nvPr/>
        </p:nvSpPr>
        <p:spPr>
          <a:xfrm rot="10800000">
            <a:off x="5546257" y="4318659"/>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4" name="Folded Corner 103"/>
          <p:cNvSpPr/>
          <p:nvPr/>
        </p:nvSpPr>
        <p:spPr>
          <a:xfrm rot="10800000">
            <a:off x="5767449" y="4316251"/>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5" name="Folded Corner 104"/>
          <p:cNvSpPr/>
          <p:nvPr/>
        </p:nvSpPr>
        <p:spPr>
          <a:xfrm rot="10800000">
            <a:off x="5546257" y="4584328"/>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6" name="Folded Corner 105"/>
          <p:cNvSpPr/>
          <p:nvPr/>
        </p:nvSpPr>
        <p:spPr>
          <a:xfrm rot="10800000">
            <a:off x="7719832" y="3059682"/>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7" name="Folded Corner 106"/>
          <p:cNvSpPr/>
          <p:nvPr/>
        </p:nvSpPr>
        <p:spPr>
          <a:xfrm rot="10800000">
            <a:off x="7932005" y="2773420"/>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8" name="Folded Corner 107"/>
          <p:cNvSpPr/>
          <p:nvPr/>
        </p:nvSpPr>
        <p:spPr>
          <a:xfrm rot="10800000">
            <a:off x="7932005" y="3045282"/>
            <a:ext cx="161021" cy="168849"/>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9" name="Folded Corner 108"/>
          <p:cNvSpPr/>
          <p:nvPr/>
        </p:nvSpPr>
        <p:spPr>
          <a:xfrm rot="10800000">
            <a:off x="6345722" y="4005966"/>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0" name="Folded Corner 109"/>
          <p:cNvSpPr/>
          <p:nvPr/>
        </p:nvSpPr>
        <p:spPr>
          <a:xfrm rot="10800000">
            <a:off x="6110918" y="4006134"/>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1" name="Folded Corner 110"/>
          <p:cNvSpPr/>
          <p:nvPr/>
        </p:nvSpPr>
        <p:spPr>
          <a:xfrm rot="10800000">
            <a:off x="6340067" y="4279562"/>
            <a:ext cx="161021" cy="168849"/>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2" name="Folded Corner 111"/>
          <p:cNvSpPr/>
          <p:nvPr/>
        </p:nvSpPr>
        <p:spPr>
          <a:xfrm rot="10800000">
            <a:off x="6112301" y="4279562"/>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3" name="TextBox 112"/>
          <p:cNvSpPr txBox="1"/>
          <p:nvPr/>
        </p:nvSpPr>
        <p:spPr>
          <a:xfrm>
            <a:off x="10477970" y="4403110"/>
            <a:ext cx="1560042" cy="369332"/>
          </a:xfrm>
          <a:prstGeom prst="rect">
            <a:avLst/>
          </a:prstGeom>
          <a:noFill/>
        </p:spPr>
        <p:txBody>
          <a:bodyPr wrap="none" rtlCol="0">
            <a:spAutoFit/>
          </a:bodyPr>
          <a:lstStyle/>
          <a:p>
            <a:r>
              <a:rPr lang="en-US" dirty="0" smtClean="0"/>
              <a:t>250,000 Pages</a:t>
            </a:r>
            <a:endParaRPr lang="en-US" dirty="0"/>
          </a:p>
        </p:txBody>
      </p:sp>
      <p:sp>
        <p:nvSpPr>
          <p:cNvPr id="114" name="Folded Corner 113"/>
          <p:cNvSpPr/>
          <p:nvPr/>
        </p:nvSpPr>
        <p:spPr>
          <a:xfrm rot="10800000">
            <a:off x="10701020" y="4815675"/>
            <a:ext cx="946130" cy="1533625"/>
          </a:xfrm>
          <a:prstGeom prst="foldedCorner">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115" name="Folded Corner 114"/>
          <p:cNvSpPr/>
          <p:nvPr/>
        </p:nvSpPr>
        <p:spPr>
          <a:xfrm rot="10800000">
            <a:off x="10868791" y="4925182"/>
            <a:ext cx="296327" cy="393340"/>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18" name="Folded Corner 117"/>
          <p:cNvSpPr/>
          <p:nvPr/>
        </p:nvSpPr>
        <p:spPr>
          <a:xfrm rot="10800000">
            <a:off x="10865038" y="5360226"/>
            <a:ext cx="300079" cy="385973"/>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33" name="Folded Corner 132"/>
          <p:cNvSpPr/>
          <p:nvPr/>
        </p:nvSpPr>
        <p:spPr>
          <a:xfrm rot="10800000">
            <a:off x="10875715" y="5813265"/>
            <a:ext cx="296327" cy="393340"/>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34" name="Folded Corner 133"/>
          <p:cNvSpPr/>
          <p:nvPr/>
        </p:nvSpPr>
        <p:spPr>
          <a:xfrm rot="10800000">
            <a:off x="11235097" y="4920241"/>
            <a:ext cx="296327" cy="393340"/>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35" name="Folded Corner 134"/>
          <p:cNvSpPr/>
          <p:nvPr/>
        </p:nvSpPr>
        <p:spPr>
          <a:xfrm rot="10800000">
            <a:off x="11231344" y="5355285"/>
            <a:ext cx="300079" cy="385973"/>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36" name="Folded Corner 135"/>
          <p:cNvSpPr/>
          <p:nvPr/>
        </p:nvSpPr>
        <p:spPr>
          <a:xfrm rot="10800000">
            <a:off x="11242021" y="5808324"/>
            <a:ext cx="296327" cy="393340"/>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37" name="Folded Corner 136"/>
          <p:cNvSpPr/>
          <p:nvPr/>
        </p:nvSpPr>
        <p:spPr>
          <a:xfrm rot="10800000">
            <a:off x="654089" y="2222986"/>
            <a:ext cx="946130" cy="1533625"/>
          </a:xfrm>
          <a:prstGeom prst="foldedCorner">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138" name="Folded Corner 137"/>
          <p:cNvSpPr/>
          <p:nvPr/>
        </p:nvSpPr>
        <p:spPr>
          <a:xfrm rot="10800000">
            <a:off x="821860" y="2332493"/>
            <a:ext cx="296327" cy="393340"/>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39" name="Folded Corner 138"/>
          <p:cNvSpPr/>
          <p:nvPr/>
        </p:nvSpPr>
        <p:spPr>
          <a:xfrm rot="10800000">
            <a:off x="818107" y="2767537"/>
            <a:ext cx="300079" cy="385973"/>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40" name="Folded Corner 139"/>
          <p:cNvSpPr/>
          <p:nvPr/>
        </p:nvSpPr>
        <p:spPr>
          <a:xfrm rot="10800000">
            <a:off x="828784" y="3220576"/>
            <a:ext cx="296327" cy="393340"/>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41" name="Folded Corner 140"/>
          <p:cNvSpPr/>
          <p:nvPr/>
        </p:nvSpPr>
        <p:spPr>
          <a:xfrm rot="10800000">
            <a:off x="1188166" y="2327552"/>
            <a:ext cx="296327" cy="393340"/>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42" name="Folded Corner 141"/>
          <p:cNvSpPr/>
          <p:nvPr/>
        </p:nvSpPr>
        <p:spPr>
          <a:xfrm rot="10800000">
            <a:off x="1184413" y="2762596"/>
            <a:ext cx="300079" cy="385973"/>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43" name="Folded Corner 142"/>
          <p:cNvSpPr/>
          <p:nvPr/>
        </p:nvSpPr>
        <p:spPr>
          <a:xfrm rot="10800000">
            <a:off x="1195090" y="3215635"/>
            <a:ext cx="296327" cy="393340"/>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44" name="Folded Corner 143"/>
          <p:cNvSpPr/>
          <p:nvPr/>
        </p:nvSpPr>
        <p:spPr>
          <a:xfrm rot="10800000">
            <a:off x="1681487" y="2216621"/>
            <a:ext cx="946130" cy="1533625"/>
          </a:xfrm>
          <a:prstGeom prst="foldedCorner">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145" name="Folded Corner 144"/>
          <p:cNvSpPr/>
          <p:nvPr/>
        </p:nvSpPr>
        <p:spPr>
          <a:xfrm rot="10800000">
            <a:off x="1849258" y="2326128"/>
            <a:ext cx="296327" cy="393340"/>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46" name="Folded Corner 145"/>
          <p:cNvSpPr/>
          <p:nvPr/>
        </p:nvSpPr>
        <p:spPr>
          <a:xfrm rot="10800000">
            <a:off x="1845505" y="2761172"/>
            <a:ext cx="300079" cy="385973"/>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47" name="Folded Corner 146"/>
          <p:cNvSpPr/>
          <p:nvPr/>
        </p:nvSpPr>
        <p:spPr>
          <a:xfrm rot="10800000">
            <a:off x="1856182" y="3214211"/>
            <a:ext cx="296327" cy="393340"/>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48" name="Folded Corner 147"/>
          <p:cNvSpPr/>
          <p:nvPr/>
        </p:nvSpPr>
        <p:spPr>
          <a:xfrm rot="10800000">
            <a:off x="2215564" y="2321187"/>
            <a:ext cx="296327" cy="393340"/>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49" name="Folded Corner 148"/>
          <p:cNvSpPr/>
          <p:nvPr/>
        </p:nvSpPr>
        <p:spPr>
          <a:xfrm rot="10800000">
            <a:off x="2211811" y="2756231"/>
            <a:ext cx="300079" cy="385973"/>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50" name="Folded Corner 149"/>
          <p:cNvSpPr/>
          <p:nvPr/>
        </p:nvSpPr>
        <p:spPr>
          <a:xfrm rot="10800000">
            <a:off x="2222488" y="3209270"/>
            <a:ext cx="296327" cy="393340"/>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51" name="Folded Corner 150"/>
          <p:cNvSpPr/>
          <p:nvPr/>
        </p:nvSpPr>
        <p:spPr>
          <a:xfrm rot="10800000">
            <a:off x="2695553" y="2227445"/>
            <a:ext cx="946130" cy="1533625"/>
          </a:xfrm>
          <a:prstGeom prst="foldedCorner">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152" name="Folded Corner 151"/>
          <p:cNvSpPr/>
          <p:nvPr/>
        </p:nvSpPr>
        <p:spPr>
          <a:xfrm rot="10800000">
            <a:off x="2863324" y="2336952"/>
            <a:ext cx="296327" cy="393340"/>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53" name="Folded Corner 152"/>
          <p:cNvSpPr/>
          <p:nvPr/>
        </p:nvSpPr>
        <p:spPr>
          <a:xfrm rot="10800000">
            <a:off x="2859571" y="2771996"/>
            <a:ext cx="300079" cy="385973"/>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54" name="Folded Corner 153"/>
          <p:cNvSpPr/>
          <p:nvPr/>
        </p:nvSpPr>
        <p:spPr>
          <a:xfrm rot="10800000">
            <a:off x="2870248" y="3225035"/>
            <a:ext cx="296327" cy="393340"/>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55" name="Folded Corner 154"/>
          <p:cNvSpPr/>
          <p:nvPr/>
        </p:nvSpPr>
        <p:spPr>
          <a:xfrm rot="10800000">
            <a:off x="3229630" y="2332011"/>
            <a:ext cx="296327" cy="393340"/>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56" name="Folded Corner 155"/>
          <p:cNvSpPr/>
          <p:nvPr/>
        </p:nvSpPr>
        <p:spPr>
          <a:xfrm rot="10800000">
            <a:off x="3225877" y="2767055"/>
            <a:ext cx="300079" cy="385973"/>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57" name="Folded Corner 156"/>
          <p:cNvSpPr/>
          <p:nvPr/>
        </p:nvSpPr>
        <p:spPr>
          <a:xfrm rot="10800000">
            <a:off x="3236554" y="3220094"/>
            <a:ext cx="296327" cy="393340"/>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58" name="Folded Corner 157"/>
          <p:cNvSpPr/>
          <p:nvPr/>
        </p:nvSpPr>
        <p:spPr>
          <a:xfrm rot="10800000">
            <a:off x="649043" y="3823988"/>
            <a:ext cx="946130" cy="1533625"/>
          </a:xfrm>
          <a:prstGeom prst="foldedCorner">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159" name="Folded Corner 158"/>
          <p:cNvSpPr/>
          <p:nvPr/>
        </p:nvSpPr>
        <p:spPr>
          <a:xfrm rot="10800000">
            <a:off x="816814" y="3933495"/>
            <a:ext cx="296327" cy="393340"/>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60" name="Folded Corner 159"/>
          <p:cNvSpPr/>
          <p:nvPr/>
        </p:nvSpPr>
        <p:spPr>
          <a:xfrm rot="10800000">
            <a:off x="813061" y="4368539"/>
            <a:ext cx="300079" cy="385973"/>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61" name="Folded Corner 160"/>
          <p:cNvSpPr/>
          <p:nvPr/>
        </p:nvSpPr>
        <p:spPr>
          <a:xfrm rot="10800000">
            <a:off x="823738" y="4821578"/>
            <a:ext cx="296327" cy="393340"/>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62" name="Folded Corner 161"/>
          <p:cNvSpPr/>
          <p:nvPr/>
        </p:nvSpPr>
        <p:spPr>
          <a:xfrm rot="10800000">
            <a:off x="1183120" y="3928554"/>
            <a:ext cx="296327" cy="393340"/>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63" name="Folded Corner 162"/>
          <p:cNvSpPr/>
          <p:nvPr/>
        </p:nvSpPr>
        <p:spPr>
          <a:xfrm rot="10800000">
            <a:off x="1179367" y="4363598"/>
            <a:ext cx="300079" cy="385973"/>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64" name="Folded Corner 163"/>
          <p:cNvSpPr/>
          <p:nvPr/>
        </p:nvSpPr>
        <p:spPr>
          <a:xfrm rot="10800000">
            <a:off x="1190044" y="4816637"/>
            <a:ext cx="296327" cy="393340"/>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65" name="Folded Corner 164"/>
          <p:cNvSpPr/>
          <p:nvPr/>
        </p:nvSpPr>
        <p:spPr>
          <a:xfrm rot="10800000">
            <a:off x="1676441" y="3817623"/>
            <a:ext cx="946130" cy="1533625"/>
          </a:xfrm>
          <a:prstGeom prst="foldedCorner">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166" name="Folded Corner 165"/>
          <p:cNvSpPr/>
          <p:nvPr/>
        </p:nvSpPr>
        <p:spPr>
          <a:xfrm rot="10800000">
            <a:off x="1844212" y="3927130"/>
            <a:ext cx="296327" cy="393340"/>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67" name="Folded Corner 166"/>
          <p:cNvSpPr/>
          <p:nvPr/>
        </p:nvSpPr>
        <p:spPr>
          <a:xfrm rot="10800000">
            <a:off x="1840459" y="4362174"/>
            <a:ext cx="300079" cy="385973"/>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68" name="Folded Corner 167"/>
          <p:cNvSpPr/>
          <p:nvPr/>
        </p:nvSpPr>
        <p:spPr>
          <a:xfrm rot="10800000">
            <a:off x="1851136" y="4815213"/>
            <a:ext cx="296327" cy="393340"/>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69" name="Folded Corner 168"/>
          <p:cNvSpPr/>
          <p:nvPr/>
        </p:nvSpPr>
        <p:spPr>
          <a:xfrm rot="10800000">
            <a:off x="2210518" y="3922189"/>
            <a:ext cx="296327" cy="393340"/>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70" name="Folded Corner 169"/>
          <p:cNvSpPr/>
          <p:nvPr/>
        </p:nvSpPr>
        <p:spPr>
          <a:xfrm rot="10800000">
            <a:off x="2206765" y="4357233"/>
            <a:ext cx="300079" cy="385973"/>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71" name="Folded Corner 170"/>
          <p:cNvSpPr/>
          <p:nvPr/>
        </p:nvSpPr>
        <p:spPr>
          <a:xfrm rot="10800000">
            <a:off x="2217442" y="4810272"/>
            <a:ext cx="296327" cy="393340"/>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72" name="Folded Corner 171"/>
          <p:cNvSpPr/>
          <p:nvPr/>
        </p:nvSpPr>
        <p:spPr>
          <a:xfrm rot="10800000">
            <a:off x="2690507" y="3828447"/>
            <a:ext cx="946130" cy="1533625"/>
          </a:xfrm>
          <a:prstGeom prst="foldedCorner">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173" name="Folded Corner 172"/>
          <p:cNvSpPr/>
          <p:nvPr/>
        </p:nvSpPr>
        <p:spPr>
          <a:xfrm rot="10800000">
            <a:off x="2858278" y="3937954"/>
            <a:ext cx="296327" cy="393340"/>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74" name="Folded Corner 173"/>
          <p:cNvSpPr/>
          <p:nvPr/>
        </p:nvSpPr>
        <p:spPr>
          <a:xfrm rot="10800000">
            <a:off x="2854525" y="4372998"/>
            <a:ext cx="300079" cy="385973"/>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75" name="Folded Corner 174"/>
          <p:cNvSpPr/>
          <p:nvPr/>
        </p:nvSpPr>
        <p:spPr>
          <a:xfrm rot="10800000">
            <a:off x="2865202" y="4826037"/>
            <a:ext cx="296327" cy="393340"/>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76" name="Folded Corner 175"/>
          <p:cNvSpPr/>
          <p:nvPr/>
        </p:nvSpPr>
        <p:spPr>
          <a:xfrm rot="10800000">
            <a:off x="3224584" y="3933013"/>
            <a:ext cx="296327" cy="393340"/>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77" name="Folded Corner 176"/>
          <p:cNvSpPr/>
          <p:nvPr/>
        </p:nvSpPr>
        <p:spPr>
          <a:xfrm rot="10800000">
            <a:off x="3220831" y="4368057"/>
            <a:ext cx="300079" cy="385973"/>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78" name="Folded Corner 177"/>
          <p:cNvSpPr/>
          <p:nvPr/>
        </p:nvSpPr>
        <p:spPr>
          <a:xfrm rot="10800000">
            <a:off x="3231508" y="4821096"/>
            <a:ext cx="296327" cy="393340"/>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79" name="Folded Corner 178"/>
          <p:cNvSpPr/>
          <p:nvPr/>
        </p:nvSpPr>
        <p:spPr>
          <a:xfrm rot="10800000">
            <a:off x="654102" y="5424679"/>
            <a:ext cx="946130" cy="1533625"/>
          </a:xfrm>
          <a:prstGeom prst="foldedCorner">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180" name="Folded Corner 179"/>
          <p:cNvSpPr/>
          <p:nvPr/>
        </p:nvSpPr>
        <p:spPr>
          <a:xfrm rot="10800000">
            <a:off x="804924" y="5523362"/>
            <a:ext cx="296327" cy="393340"/>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81" name="Folded Corner 180"/>
          <p:cNvSpPr/>
          <p:nvPr/>
        </p:nvSpPr>
        <p:spPr>
          <a:xfrm rot="10800000">
            <a:off x="801171" y="5958406"/>
            <a:ext cx="300079" cy="385973"/>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82" name="Folded Corner 181"/>
          <p:cNvSpPr/>
          <p:nvPr/>
        </p:nvSpPr>
        <p:spPr>
          <a:xfrm rot="10800000">
            <a:off x="811848" y="6411445"/>
            <a:ext cx="296327" cy="393340"/>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83" name="Folded Corner 182"/>
          <p:cNvSpPr/>
          <p:nvPr/>
        </p:nvSpPr>
        <p:spPr>
          <a:xfrm rot="10800000">
            <a:off x="1171230" y="5518421"/>
            <a:ext cx="296327" cy="393340"/>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84" name="Folded Corner 183"/>
          <p:cNvSpPr/>
          <p:nvPr/>
        </p:nvSpPr>
        <p:spPr>
          <a:xfrm rot="10800000">
            <a:off x="1167477" y="5953465"/>
            <a:ext cx="300079" cy="385973"/>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85" name="Folded Corner 184"/>
          <p:cNvSpPr/>
          <p:nvPr/>
        </p:nvSpPr>
        <p:spPr>
          <a:xfrm rot="10800000">
            <a:off x="1178154" y="6406504"/>
            <a:ext cx="296327" cy="393340"/>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86" name="Folded Corner 185"/>
          <p:cNvSpPr/>
          <p:nvPr/>
        </p:nvSpPr>
        <p:spPr>
          <a:xfrm rot="10800000">
            <a:off x="1664551" y="5407490"/>
            <a:ext cx="946130" cy="1533625"/>
          </a:xfrm>
          <a:prstGeom prst="foldedCorner">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187" name="Folded Corner 186"/>
          <p:cNvSpPr/>
          <p:nvPr/>
        </p:nvSpPr>
        <p:spPr>
          <a:xfrm rot="10800000">
            <a:off x="1832322" y="5516997"/>
            <a:ext cx="296327" cy="393340"/>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88" name="Folded Corner 187"/>
          <p:cNvSpPr/>
          <p:nvPr/>
        </p:nvSpPr>
        <p:spPr>
          <a:xfrm rot="10800000">
            <a:off x="1828569" y="5952041"/>
            <a:ext cx="300079" cy="385973"/>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89" name="Folded Corner 188"/>
          <p:cNvSpPr/>
          <p:nvPr/>
        </p:nvSpPr>
        <p:spPr>
          <a:xfrm rot="10800000">
            <a:off x="1839246" y="6405080"/>
            <a:ext cx="296327" cy="393340"/>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90" name="Folded Corner 189"/>
          <p:cNvSpPr/>
          <p:nvPr/>
        </p:nvSpPr>
        <p:spPr>
          <a:xfrm rot="10800000">
            <a:off x="2198628" y="5512056"/>
            <a:ext cx="296327" cy="393340"/>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91" name="Folded Corner 190"/>
          <p:cNvSpPr/>
          <p:nvPr/>
        </p:nvSpPr>
        <p:spPr>
          <a:xfrm rot="10800000">
            <a:off x="2194875" y="5947100"/>
            <a:ext cx="300079" cy="385973"/>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92" name="Folded Corner 191"/>
          <p:cNvSpPr/>
          <p:nvPr/>
        </p:nvSpPr>
        <p:spPr>
          <a:xfrm rot="10800000">
            <a:off x="2205552" y="6400139"/>
            <a:ext cx="296327" cy="393340"/>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200" name="Folded Corner 199"/>
          <p:cNvSpPr/>
          <p:nvPr/>
        </p:nvSpPr>
        <p:spPr>
          <a:xfrm rot="10800000">
            <a:off x="2704359" y="5493751"/>
            <a:ext cx="533400" cy="824122"/>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201" name="Folded Corner 200"/>
          <p:cNvSpPr/>
          <p:nvPr/>
        </p:nvSpPr>
        <p:spPr>
          <a:xfrm rot="10800000">
            <a:off x="2808325" y="5535968"/>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2" name="Folded Corner 201"/>
          <p:cNvSpPr/>
          <p:nvPr/>
        </p:nvSpPr>
        <p:spPr>
          <a:xfrm rot="10800000">
            <a:off x="3024143" y="5535968"/>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3" name="Folded Corner 202"/>
          <p:cNvSpPr/>
          <p:nvPr/>
        </p:nvSpPr>
        <p:spPr>
          <a:xfrm rot="10800000">
            <a:off x="2808325" y="5809877"/>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4" name="Folded Corner 203"/>
          <p:cNvSpPr/>
          <p:nvPr/>
        </p:nvSpPr>
        <p:spPr>
          <a:xfrm rot="10800000">
            <a:off x="3029517" y="5807469"/>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5" name="Folded Corner 204"/>
          <p:cNvSpPr/>
          <p:nvPr/>
        </p:nvSpPr>
        <p:spPr>
          <a:xfrm rot="10800000">
            <a:off x="2808325" y="6075546"/>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6" name="Folded Corner 205"/>
          <p:cNvSpPr/>
          <p:nvPr/>
        </p:nvSpPr>
        <p:spPr>
          <a:xfrm rot="10800000">
            <a:off x="3329879" y="5483099"/>
            <a:ext cx="533400" cy="824122"/>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207" name="Folded Corner 206"/>
          <p:cNvSpPr/>
          <p:nvPr/>
        </p:nvSpPr>
        <p:spPr>
          <a:xfrm rot="10800000">
            <a:off x="3433845" y="5525316"/>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8" name="Folded Corner 207"/>
          <p:cNvSpPr/>
          <p:nvPr/>
        </p:nvSpPr>
        <p:spPr>
          <a:xfrm rot="10800000">
            <a:off x="3649663" y="5525316"/>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9" name="Folded Corner 208"/>
          <p:cNvSpPr/>
          <p:nvPr/>
        </p:nvSpPr>
        <p:spPr>
          <a:xfrm rot="10800000">
            <a:off x="3433845" y="5799225"/>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0" name="Folded Corner 209"/>
          <p:cNvSpPr/>
          <p:nvPr/>
        </p:nvSpPr>
        <p:spPr>
          <a:xfrm rot="10800000">
            <a:off x="3655037" y="5796817"/>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1" name="Folded Corner 210"/>
          <p:cNvSpPr/>
          <p:nvPr/>
        </p:nvSpPr>
        <p:spPr>
          <a:xfrm rot="10800000">
            <a:off x="3433845" y="6064894"/>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2" name="Folded Corner 211"/>
          <p:cNvSpPr/>
          <p:nvPr/>
        </p:nvSpPr>
        <p:spPr>
          <a:xfrm rot="10800000">
            <a:off x="3954797" y="5483451"/>
            <a:ext cx="533400" cy="824122"/>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213" name="Folded Corner 212"/>
          <p:cNvSpPr/>
          <p:nvPr/>
        </p:nvSpPr>
        <p:spPr>
          <a:xfrm rot="10800000">
            <a:off x="4058763" y="5525668"/>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4" name="Folded Corner 213"/>
          <p:cNvSpPr/>
          <p:nvPr/>
        </p:nvSpPr>
        <p:spPr>
          <a:xfrm rot="10800000">
            <a:off x="4274581" y="5525668"/>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5" name="Folded Corner 214"/>
          <p:cNvSpPr/>
          <p:nvPr/>
        </p:nvSpPr>
        <p:spPr>
          <a:xfrm rot="10800000">
            <a:off x="4058763" y="5799577"/>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6" name="Folded Corner 215"/>
          <p:cNvSpPr/>
          <p:nvPr/>
        </p:nvSpPr>
        <p:spPr>
          <a:xfrm rot="10800000">
            <a:off x="4279955" y="5797169"/>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7" name="Folded Corner 216"/>
          <p:cNvSpPr/>
          <p:nvPr/>
        </p:nvSpPr>
        <p:spPr>
          <a:xfrm rot="10800000">
            <a:off x="4058763" y="6065246"/>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8" name="Folded Corner 217"/>
          <p:cNvSpPr/>
          <p:nvPr/>
        </p:nvSpPr>
        <p:spPr>
          <a:xfrm rot="10800000">
            <a:off x="2717480" y="6398845"/>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9" name="Folded Corner 218"/>
          <p:cNvSpPr/>
          <p:nvPr/>
        </p:nvSpPr>
        <p:spPr>
          <a:xfrm rot="10800000">
            <a:off x="2933298" y="6398845"/>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0" name="Folded Corner 219"/>
          <p:cNvSpPr/>
          <p:nvPr/>
        </p:nvSpPr>
        <p:spPr>
          <a:xfrm rot="10800000">
            <a:off x="3181268" y="6397562"/>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1" name="Folded Corner 220"/>
          <p:cNvSpPr/>
          <p:nvPr/>
        </p:nvSpPr>
        <p:spPr>
          <a:xfrm rot="10800000">
            <a:off x="3402460" y="6395154"/>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2" name="Folded Corner 221"/>
          <p:cNvSpPr/>
          <p:nvPr/>
        </p:nvSpPr>
        <p:spPr>
          <a:xfrm rot="10800000">
            <a:off x="3616547" y="6396298"/>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3" name="Folded Corner 222"/>
          <p:cNvSpPr/>
          <p:nvPr/>
        </p:nvSpPr>
        <p:spPr>
          <a:xfrm rot="10800000">
            <a:off x="4050097" y="6401806"/>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4" name="Folded Corner 223"/>
          <p:cNvSpPr/>
          <p:nvPr/>
        </p:nvSpPr>
        <p:spPr>
          <a:xfrm rot="10800000">
            <a:off x="3832365" y="6387406"/>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5" name="Folded Corner 224"/>
          <p:cNvSpPr/>
          <p:nvPr/>
        </p:nvSpPr>
        <p:spPr>
          <a:xfrm rot="10800000">
            <a:off x="4262270" y="6387406"/>
            <a:ext cx="161021" cy="168849"/>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470926174"/>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How Data is Stored and Organized: Pages, Extents, Allocation Bitmap Pages</a:t>
            </a:r>
            <a:br>
              <a:rPr lang="en-US" dirty="0"/>
            </a:br>
            <a:endParaRPr lang="en-US" dirty="0"/>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2558465964"/>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Access Speed or Latency time</a:t>
            </a:r>
            <a:endParaRPr lang="en-US" dirty="0"/>
          </a:p>
        </p:txBody>
      </p:sp>
      <p:sp>
        <p:nvSpPr>
          <p:cNvPr id="5" name="Content Placeholder 4"/>
          <p:cNvSpPr>
            <a:spLocks noGrp="1"/>
          </p:cNvSpPr>
          <p:nvPr>
            <p:ph idx="1"/>
          </p:nvPr>
        </p:nvSpPr>
        <p:spPr/>
        <p:txBody>
          <a:bodyPr/>
          <a:lstStyle/>
          <a:p>
            <a:r>
              <a:rPr lang="en-US" dirty="0" smtClean="0"/>
              <a:t>Every nanosecond you waste, a cookie is burned in someone’s oven</a:t>
            </a:r>
            <a:endParaRPr lang="en-US" dirty="0"/>
          </a:p>
        </p:txBody>
      </p:sp>
      <p:sp>
        <p:nvSpPr>
          <p:cNvPr id="8" name="TextBox 7"/>
          <p:cNvSpPr txBox="1"/>
          <p:nvPr/>
        </p:nvSpPr>
        <p:spPr>
          <a:xfrm>
            <a:off x="379412" y="2389419"/>
            <a:ext cx="725737" cy="369332"/>
          </a:xfrm>
          <a:prstGeom prst="rect">
            <a:avLst/>
          </a:prstGeom>
          <a:noFill/>
        </p:spPr>
        <p:txBody>
          <a:bodyPr wrap="square" rtlCol="0">
            <a:spAutoFit/>
          </a:bodyPr>
          <a:lstStyle/>
          <a:p>
            <a:r>
              <a:rPr lang="en-US" dirty="0" smtClean="0"/>
              <a:t>RAM</a:t>
            </a:r>
            <a:endParaRPr lang="en-US" dirty="0"/>
          </a:p>
        </p:txBody>
      </p:sp>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8853" y="2743197"/>
            <a:ext cx="231379" cy="182401"/>
          </a:xfrm>
          <a:prstGeom prst="rect">
            <a:avLst/>
          </a:prstGeom>
        </p:spPr>
      </p:pic>
      <p:sp>
        <p:nvSpPr>
          <p:cNvPr id="16" name="TextBox 15"/>
          <p:cNvSpPr txBox="1"/>
          <p:nvPr/>
        </p:nvSpPr>
        <p:spPr>
          <a:xfrm>
            <a:off x="1240146" y="2373865"/>
            <a:ext cx="593432" cy="369332"/>
          </a:xfrm>
          <a:prstGeom prst="rect">
            <a:avLst/>
          </a:prstGeom>
          <a:noFill/>
        </p:spPr>
        <p:txBody>
          <a:bodyPr wrap="none" rtlCol="0">
            <a:spAutoFit/>
          </a:bodyPr>
          <a:lstStyle/>
          <a:p>
            <a:r>
              <a:rPr lang="en-US" dirty="0" smtClean="0"/>
              <a:t>SSD</a:t>
            </a:r>
            <a:endParaRPr lang="en-US" dirty="0"/>
          </a:p>
        </p:txBody>
      </p:sp>
      <p:sp>
        <p:nvSpPr>
          <p:cNvPr id="17" name="TextBox 16"/>
          <p:cNvSpPr txBox="1"/>
          <p:nvPr/>
        </p:nvSpPr>
        <p:spPr>
          <a:xfrm>
            <a:off x="3741060" y="2345435"/>
            <a:ext cx="649537" cy="369332"/>
          </a:xfrm>
          <a:prstGeom prst="rect">
            <a:avLst/>
          </a:prstGeom>
          <a:noFill/>
        </p:spPr>
        <p:txBody>
          <a:bodyPr wrap="none" rtlCol="0">
            <a:spAutoFit/>
          </a:bodyPr>
          <a:lstStyle/>
          <a:p>
            <a:r>
              <a:rPr lang="en-US" dirty="0" smtClean="0"/>
              <a:t>HDD</a:t>
            </a:r>
            <a:endParaRPr lang="en-US" dirty="0"/>
          </a:p>
        </p:txBody>
      </p:sp>
      <p:pic>
        <p:nvPicPr>
          <p:cNvPr id="23" name="Picture 2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890355" y="3135047"/>
            <a:ext cx="1192427" cy="940016"/>
          </a:xfrm>
          <a:prstGeom prst="rect">
            <a:avLst/>
          </a:prstGeom>
        </p:spPr>
      </p:pic>
      <p:pic>
        <p:nvPicPr>
          <p:cNvPr id="24" name="Picture 2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478440" y="4167769"/>
            <a:ext cx="2823830" cy="2226086"/>
          </a:xfrm>
          <a:prstGeom prst="rect">
            <a:avLst/>
          </a:prstGeom>
        </p:spPr>
      </p:pic>
      <p:sp>
        <p:nvSpPr>
          <p:cNvPr id="25" name="TextBox 24"/>
          <p:cNvSpPr txBox="1"/>
          <p:nvPr/>
        </p:nvSpPr>
        <p:spPr>
          <a:xfrm>
            <a:off x="10208852" y="2489365"/>
            <a:ext cx="989951" cy="369332"/>
          </a:xfrm>
          <a:prstGeom prst="rect">
            <a:avLst/>
          </a:prstGeom>
          <a:noFill/>
        </p:spPr>
        <p:txBody>
          <a:bodyPr wrap="none" rtlCol="0">
            <a:spAutoFit/>
          </a:bodyPr>
          <a:lstStyle/>
          <a:p>
            <a:r>
              <a:rPr lang="en-US" dirty="0" smtClean="0"/>
              <a:t>1 Cookie</a:t>
            </a:r>
            <a:endParaRPr lang="en-US" dirty="0"/>
          </a:p>
        </p:txBody>
      </p:sp>
      <p:sp>
        <p:nvSpPr>
          <p:cNvPr id="26" name="TextBox 25"/>
          <p:cNvSpPr txBox="1"/>
          <p:nvPr/>
        </p:nvSpPr>
        <p:spPr>
          <a:xfrm>
            <a:off x="10208851" y="3448681"/>
            <a:ext cx="1618328" cy="369332"/>
          </a:xfrm>
          <a:prstGeom prst="rect">
            <a:avLst/>
          </a:prstGeom>
          <a:noFill/>
        </p:spPr>
        <p:txBody>
          <a:bodyPr wrap="none" rtlCol="0">
            <a:spAutoFit/>
          </a:bodyPr>
          <a:lstStyle/>
          <a:p>
            <a:r>
              <a:rPr lang="en-US" dirty="0" smtClean="0"/>
              <a:t>10,000 Cookies</a:t>
            </a:r>
            <a:endParaRPr lang="en-US" dirty="0"/>
          </a:p>
        </p:txBody>
      </p:sp>
      <p:sp>
        <p:nvSpPr>
          <p:cNvPr id="27" name="TextBox 26"/>
          <p:cNvSpPr txBox="1"/>
          <p:nvPr/>
        </p:nvSpPr>
        <p:spPr>
          <a:xfrm>
            <a:off x="10298742" y="5041831"/>
            <a:ext cx="1916487" cy="369332"/>
          </a:xfrm>
          <a:prstGeom prst="rect">
            <a:avLst/>
          </a:prstGeom>
          <a:noFill/>
        </p:spPr>
        <p:txBody>
          <a:bodyPr wrap="none" rtlCol="0">
            <a:spAutoFit/>
          </a:bodyPr>
          <a:lstStyle/>
          <a:p>
            <a:r>
              <a:rPr lang="en-US" dirty="0" smtClean="0"/>
              <a:t>1,000,000 Cookies</a:t>
            </a:r>
            <a:endParaRPr lang="en-US" dirty="0"/>
          </a:p>
        </p:txBody>
      </p:sp>
      <p:pic>
        <p:nvPicPr>
          <p:cNvPr id="31" name="Picture 3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47109" y="3127019"/>
            <a:ext cx="1192427" cy="940016"/>
          </a:xfrm>
          <a:prstGeom prst="rect">
            <a:avLst/>
          </a:prstGeom>
        </p:spPr>
      </p:pic>
      <p:pic>
        <p:nvPicPr>
          <p:cNvPr id="30" name="Picture 2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68281" y="2714767"/>
            <a:ext cx="1192427" cy="940016"/>
          </a:xfrm>
          <a:prstGeom prst="rect">
            <a:avLst/>
          </a:prstGeom>
        </p:spPr>
      </p:pic>
      <p:pic>
        <p:nvPicPr>
          <p:cNvPr id="32" name="Picture 3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02562" y="3145698"/>
            <a:ext cx="1192427" cy="940016"/>
          </a:xfrm>
          <a:prstGeom prst="rect">
            <a:avLst/>
          </a:prstGeom>
        </p:spPr>
      </p:pic>
      <p:pic>
        <p:nvPicPr>
          <p:cNvPr id="33" name="Picture 3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23734" y="2733446"/>
            <a:ext cx="1192427" cy="940016"/>
          </a:xfrm>
          <a:prstGeom prst="rect">
            <a:avLst/>
          </a:prstGeom>
        </p:spPr>
      </p:pic>
      <p:pic>
        <p:nvPicPr>
          <p:cNvPr id="34" name="Picture 3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027" y="5807008"/>
            <a:ext cx="1192427" cy="940016"/>
          </a:xfrm>
          <a:prstGeom prst="rect">
            <a:avLst/>
          </a:prstGeom>
        </p:spPr>
      </p:pic>
      <p:pic>
        <p:nvPicPr>
          <p:cNvPr id="35" name="Picture 3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26199" y="5394756"/>
            <a:ext cx="1192427" cy="940016"/>
          </a:xfrm>
          <a:prstGeom prst="rect">
            <a:avLst/>
          </a:prstGeom>
        </p:spPr>
      </p:pic>
      <p:pic>
        <p:nvPicPr>
          <p:cNvPr id="36" name="Picture 3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32150" y="4489768"/>
            <a:ext cx="1192427" cy="940016"/>
          </a:xfrm>
          <a:prstGeom prst="rect">
            <a:avLst/>
          </a:prstGeom>
        </p:spPr>
      </p:pic>
      <p:pic>
        <p:nvPicPr>
          <p:cNvPr id="37" name="Picture 3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53322" y="4077516"/>
            <a:ext cx="1192427" cy="940016"/>
          </a:xfrm>
          <a:prstGeom prst="rect">
            <a:avLst/>
          </a:prstGeom>
        </p:spPr>
      </p:pic>
      <p:pic>
        <p:nvPicPr>
          <p:cNvPr id="38" name="Picture 3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57450" y="4449840"/>
            <a:ext cx="1192427" cy="940016"/>
          </a:xfrm>
          <a:prstGeom prst="rect">
            <a:avLst/>
          </a:prstGeom>
        </p:spPr>
      </p:pic>
      <p:pic>
        <p:nvPicPr>
          <p:cNvPr id="39" name="Picture 3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78622" y="4037588"/>
            <a:ext cx="1192427" cy="940016"/>
          </a:xfrm>
          <a:prstGeom prst="rect">
            <a:avLst/>
          </a:prstGeom>
        </p:spPr>
      </p:pic>
      <p:pic>
        <p:nvPicPr>
          <p:cNvPr id="42" name="Picture 4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77472" y="2615096"/>
            <a:ext cx="231379" cy="182401"/>
          </a:xfrm>
          <a:prstGeom prst="rect">
            <a:avLst/>
          </a:prstGeom>
        </p:spPr>
      </p:pic>
      <p:pic>
        <p:nvPicPr>
          <p:cNvPr id="45" name="Picture 4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12871" y="5299917"/>
            <a:ext cx="2823830" cy="2226086"/>
          </a:xfrm>
          <a:prstGeom prst="rect">
            <a:avLst/>
          </a:prstGeom>
        </p:spPr>
      </p:pic>
      <p:pic>
        <p:nvPicPr>
          <p:cNvPr id="46" name="Picture 4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792543" y="4417657"/>
            <a:ext cx="2823830" cy="2226086"/>
          </a:xfrm>
          <a:prstGeom prst="rect">
            <a:avLst/>
          </a:prstGeom>
        </p:spPr>
      </p:pic>
      <p:pic>
        <p:nvPicPr>
          <p:cNvPr id="44" name="Picture 4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09647" y="3434481"/>
            <a:ext cx="2823830" cy="2226086"/>
          </a:xfrm>
          <a:prstGeom prst="rect">
            <a:avLst/>
          </a:prstGeom>
        </p:spPr>
      </p:pic>
      <p:pic>
        <p:nvPicPr>
          <p:cNvPr id="43" name="Picture 4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791051" y="2483984"/>
            <a:ext cx="2823830" cy="2226086"/>
          </a:xfrm>
          <a:prstGeom prst="rect">
            <a:avLst/>
          </a:prstGeom>
        </p:spPr>
      </p:pic>
      <p:pic>
        <p:nvPicPr>
          <p:cNvPr id="47" name="Picture 4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0186" y="2736976"/>
            <a:ext cx="231379" cy="182401"/>
          </a:xfrm>
          <a:prstGeom prst="rect">
            <a:avLst/>
          </a:prstGeom>
        </p:spPr>
      </p:pic>
      <p:pic>
        <p:nvPicPr>
          <p:cNvPr id="48" name="Picture 4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2529" y="2963297"/>
            <a:ext cx="231379" cy="182401"/>
          </a:xfrm>
          <a:prstGeom prst="rect">
            <a:avLst/>
          </a:prstGeom>
        </p:spPr>
      </p:pic>
      <p:pic>
        <p:nvPicPr>
          <p:cNvPr id="49" name="Picture 4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3862" y="2957076"/>
            <a:ext cx="231379" cy="182401"/>
          </a:xfrm>
          <a:prstGeom prst="rect">
            <a:avLst/>
          </a:prstGeom>
        </p:spPr>
      </p:pic>
      <p:pic>
        <p:nvPicPr>
          <p:cNvPr id="50" name="Picture 4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2529" y="3161887"/>
            <a:ext cx="231379" cy="182401"/>
          </a:xfrm>
          <a:prstGeom prst="rect">
            <a:avLst/>
          </a:prstGeom>
        </p:spPr>
      </p:pic>
      <p:pic>
        <p:nvPicPr>
          <p:cNvPr id="51" name="Picture 5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3862" y="3155666"/>
            <a:ext cx="231379" cy="182401"/>
          </a:xfrm>
          <a:prstGeom prst="rect">
            <a:avLst/>
          </a:prstGeom>
        </p:spPr>
      </p:pic>
      <p:pic>
        <p:nvPicPr>
          <p:cNvPr id="52" name="Picture 5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2529" y="3360477"/>
            <a:ext cx="231379" cy="182401"/>
          </a:xfrm>
          <a:prstGeom prst="rect">
            <a:avLst/>
          </a:prstGeom>
        </p:spPr>
      </p:pic>
      <p:pic>
        <p:nvPicPr>
          <p:cNvPr id="53" name="Picture 5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3862" y="3354256"/>
            <a:ext cx="231379" cy="182401"/>
          </a:xfrm>
          <a:prstGeom prst="rect">
            <a:avLst/>
          </a:prstGeom>
        </p:spPr>
      </p:pic>
      <p:pic>
        <p:nvPicPr>
          <p:cNvPr id="54" name="Picture 5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10833" y="3582261"/>
            <a:ext cx="231379" cy="182401"/>
          </a:xfrm>
          <a:prstGeom prst="rect">
            <a:avLst/>
          </a:prstGeom>
        </p:spPr>
      </p:pic>
      <p:pic>
        <p:nvPicPr>
          <p:cNvPr id="55" name="Picture 5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2166" y="3576040"/>
            <a:ext cx="231379" cy="182401"/>
          </a:xfrm>
          <a:prstGeom prst="rect">
            <a:avLst/>
          </a:prstGeom>
        </p:spPr>
      </p:pic>
    </p:spTree>
    <p:extLst>
      <p:ext uri="{BB962C8B-B14F-4D97-AF65-F5344CB8AC3E}">
        <p14:creationId xmlns:p14="http://schemas.microsoft.com/office/powerpoint/2010/main" val="373495443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does all this matter?</a:t>
            </a:r>
            <a:endParaRPr lang="en-US" dirty="0"/>
          </a:p>
        </p:txBody>
      </p:sp>
      <p:sp>
        <p:nvSpPr>
          <p:cNvPr id="3" name="Content Placeholder 2"/>
          <p:cNvSpPr>
            <a:spLocks noGrp="1"/>
          </p:cNvSpPr>
          <p:nvPr>
            <p:ph idx="1"/>
          </p:nvPr>
        </p:nvSpPr>
        <p:spPr/>
        <p:txBody>
          <a:bodyPr/>
          <a:lstStyle/>
          <a:p>
            <a:r>
              <a:rPr lang="en-US" dirty="0" smtClean="0"/>
              <a:t>We are Geeks, we should be excited by this stuff, the world depends on us!</a:t>
            </a:r>
          </a:p>
          <a:p>
            <a:r>
              <a:rPr lang="en-US" dirty="0" smtClean="0"/>
              <a:t>Truth is, the CPU is a busy worker on the system that pulls data from RAM</a:t>
            </a:r>
          </a:p>
          <a:p>
            <a:r>
              <a:rPr lang="en-US" dirty="0" smtClean="0"/>
              <a:t>Data from disk goes to RAM, and it is the main bottle neck for performance</a:t>
            </a:r>
          </a:p>
          <a:p>
            <a:r>
              <a:rPr lang="en-US" dirty="0" smtClean="0"/>
              <a:t>The slower the data request goes from CPU – Disk – Back to CPU the slower work is performed</a:t>
            </a:r>
            <a:endParaRPr lang="en-US" dirty="0"/>
          </a:p>
        </p:txBody>
      </p:sp>
    </p:spTree>
    <p:extLst>
      <p:ext uri="{BB962C8B-B14F-4D97-AF65-F5344CB8AC3E}">
        <p14:creationId xmlns:p14="http://schemas.microsoft.com/office/powerpoint/2010/main" val="534018611"/>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Striped Right Arrow 15"/>
          <p:cNvSpPr/>
          <p:nvPr/>
        </p:nvSpPr>
        <p:spPr>
          <a:xfrm flipH="1">
            <a:off x="5734885" y="2535159"/>
            <a:ext cx="2230878" cy="939856"/>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FSB</a:t>
            </a:r>
            <a:endParaRPr lang="en-US" dirty="0"/>
          </a:p>
        </p:txBody>
      </p:sp>
      <p:sp>
        <p:nvSpPr>
          <p:cNvPr id="7" name="Rectangle 6"/>
          <p:cNvSpPr/>
          <p:nvPr/>
        </p:nvSpPr>
        <p:spPr>
          <a:xfrm>
            <a:off x="4091640" y="2353159"/>
            <a:ext cx="1600200" cy="12954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CPU</a:t>
            </a:r>
            <a:endParaRPr lang="en-US" dirty="0"/>
          </a:p>
        </p:txBody>
      </p:sp>
      <p:sp>
        <p:nvSpPr>
          <p:cNvPr id="8" name="Rectangle 7"/>
          <p:cNvSpPr/>
          <p:nvPr/>
        </p:nvSpPr>
        <p:spPr>
          <a:xfrm>
            <a:off x="7999412" y="2362200"/>
            <a:ext cx="1600200" cy="12954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North Bridge</a:t>
            </a:r>
          </a:p>
          <a:p>
            <a:pPr algn="ctr"/>
            <a:r>
              <a:rPr lang="en-US" dirty="0" smtClean="0"/>
              <a:t>(Memory Control)</a:t>
            </a:r>
            <a:endParaRPr lang="en-US" dirty="0"/>
          </a:p>
        </p:txBody>
      </p:sp>
      <p:sp>
        <p:nvSpPr>
          <p:cNvPr id="9" name="Rectangle 8"/>
          <p:cNvSpPr/>
          <p:nvPr/>
        </p:nvSpPr>
        <p:spPr>
          <a:xfrm>
            <a:off x="6331915" y="4863153"/>
            <a:ext cx="1600200" cy="12954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South Bridge</a:t>
            </a:r>
          </a:p>
          <a:p>
            <a:pPr algn="ctr"/>
            <a:r>
              <a:rPr lang="en-US" dirty="0" smtClean="0"/>
              <a:t>(I/O Control)</a:t>
            </a:r>
            <a:endParaRPr lang="en-US" dirty="0"/>
          </a:p>
        </p:txBody>
      </p:sp>
      <p:sp>
        <p:nvSpPr>
          <p:cNvPr id="10" name="Rectangle 9"/>
          <p:cNvSpPr/>
          <p:nvPr/>
        </p:nvSpPr>
        <p:spPr>
          <a:xfrm>
            <a:off x="8241876" y="472426"/>
            <a:ext cx="152400" cy="1295400"/>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8440473" y="472426"/>
            <a:ext cx="152400" cy="1295400"/>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8662966" y="472426"/>
            <a:ext cx="152400" cy="1295400"/>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927676" y="472426"/>
            <a:ext cx="152400" cy="1295400"/>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9134092" y="469843"/>
            <a:ext cx="152400" cy="1295400"/>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9343630" y="469843"/>
            <a:ext cx="152400" cy="1295400"/>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Bent-Up Arrow 16"/>
          <p:cNvSpPr/>
          <p:nvPr/>
        </p:nvSpPr>
        <p:spPr>
          <a:xfrm>
            <a:off x="7932114" y="3657600"/>
            <a:ext cx="1428462" cy="1944348"/>
          </a:xfrm>
          <a:prstGeom prst="bentUpArrow">
            <a:avLst>
              <a:gd name="adj1" fmla="val 25000"/>
              <a:gd name="adj2" fmla="val 25000"/>
              <a:gd name="adj3" fmla="val 4019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VIA DMA</a:t>
            </a:r>
            <a:endParaRPr lang="en-US" dirty="0"/>
          </a:p>
        </p:txBody>
      </p:sp>
      <p:pic>
        <p:nvPicPr>
          <p:cNvPr id="18" name="Picture 2" descr="http://www.smartbrandingco.com/PomPrintBlog/wp-content/uploads/2012/02/Hard_Disk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06168" y="4863153"/>
            <a:ext cx="1671637" cy="1671637"/>
          </a:xfrm>
          <a:prstGeom prst="rect">
            <a:avLst/>
          </a:prstGeom>
          <a:noFill/>
          <a:extLst>
            <a:ext uri="{909E8E84-426E-40DD-AFC4-6F175D3DCCD1}">
              <a14:hiddenFill xmlns:a14="http://schemas.microsoft.com/office/drawing/2010/main">
                <a:solidFill>
                  <a:srgbClr val="FFFFFF"/>
                </a:solidFill>
              </a14:hiddenFill>
            </a:ext>
          </a:extLst>
        </p:spPr>
      </p:pic>
      <p:sp>
        <p:nvSpPr>
          <p:cNvPr id="19" name="Striped Right Arrow 18"/>
          <p:cNvSpPr/>
          <p:nvPr/>
        </p:nvSpPr>
        <p:spPr>
          <a:xfrm>
            <a:off x="4277805" y="4863153"/>
            <a:ext cx="1955301" cy="1524000"/>
          </a:xfrm>
          <a:prstGeom prst="stripedRightArrow">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SATA/SAS</a:t>
            </a:r>
            <a:br>
              <a:rPr lang="en-US" dirty="0" smtClean="0"/>
            </a:br>
            <a:r>
              <a:rPr lang="en-US" dirty="0" smtClean="0"/>
              <a:t>PCI-E</a:t>
            </a:r>
            <a:endParaRPr lang="en-US" dirty="0"/>
          </a:p>
        </p:txBody>
      </p:sp>
      <p:sp>
        <p:nvSpPr>
          <p:cNvPr id="20" name="TextBox 19"/>
          <p:cNvSpPr txBox="1"/>
          <p:nvPr/>
        </p:nvSpPr>
        <p:spPr>
          <a:xfrm>
            <a:off x="8244619" y="1867732"/>
            <a:ext cx="1236248" cy="369332"/>
          </a:xfrm>
          <a:prstGeom prst="rect">
            <a:avLst/>
          </a:prstGeom>
          <a:solidFill>
            <a:srgbClr val="C00000"/>
          </a:solidFill>
        </p:spPr>
        <p:txBody>
          <a:bodyPr wrap="square" rtlCol="0">
            <a:spAutoFit/>
          </a:bodyPr>
          <a:lstStyle/>
          <a:p>
            <a:pPr algn="ctr"/>
            <a:r>
              <a:rPr lang="en-US" dirty="0" smtClean="0"/>
              <a:t>RAM</a:t>
            </a:r>
            <a:endParaRPr lang="en-US" dirty="0"/>
          </a:p>
        </p:txBody>
      </p:sp>
      <p:sp>
        <p:nvSpPr>
          <p:cNvPr id="22" name="TextBox 21"/>
          <p:cNvSpPr txBox="1"/>
          <p:nvPr/>
        </p:nvSpPr>
        <p:spPr>
          <a:xfrm>
            <a:off x="989012" y="990600"/>
            <a:ext cx="5393721" cy="1200329"/>
          </a:xfrm>
          <a:prstGeom prst="rect">
            <a:avLst/>
          </a:prstGeom>
          <a:noFill/>
        </p:spPr>
        <p:txBody>
          <a:bodyPr wrap="none" rtlCol="0">
            <a:spAutoFit/>
          </a:bodyPr>
          <a:lstStyle/>
          <a:p>
            <a:r>
              <a:rPr lang="en-US" dirty="0" smtClean="0"/>
              <a:t>CPU does all the “Thinking”</a:t>
            </a:r>
          </a:p>
          <a:p>
            <a:r>
              <a:rPr lang="en-US" dirty="0" smtClean="0"/>
              <a:t>Requests data from disk</a:t>
            </a:r>
          </a:p>
          <a:p>
            <a:r>
              <a:rPr lang="en-US" dirty="0" smtClean="0"/>
              <a:t>Disk returns data to Memory via Direct Memory Access</a:t>
            </a:r>
            <a:br>
              <a:rPr lang="en-US" dirty="0" smtClean="0"/>
            </a:br>
            <a:r>
              <a:rPr lang="en-US" dirty="0" smtClean="0"/>
              <a:t>Memory pushes data to CPU via Front Side Bus</a:t>
            </a:r>
            <a:endParaRPr lang="en-US" dirty="0"/>
          </a:p>
        </p:txBody>
      </p:sp>
      <p:sp>
        <p:nvSpPr>
          <p:cNvPr id="23" name="TextBox 22"/>
          <p:cNvSpPr txBox="1"/>
          <p:nvPr/>
        </p:nvSpPr>
        <p:spPr>
          <a:xfrm>
            <a:off x="989012" y="3648559"/>
            <a:ext cx="3667992" cy="1200329"/>
          </a:xfrm>
          <a:prstGeom prst="rect">
            <a:avLst/>
          </a:prstGeom>
          <a:noFill/>
        </p:spPr>
        <p:txBody>
          <a:bodyPr wrap="none" rtlCol="0">
            <a:spAutoFit/>
          </a:bodyPr>
          <a:lstStyle/>
          <a:p>
            <a:r>
              <a:rPr lang="en-US" dirty="0" smtClean="0"/>
              <a:t>For SQL Server, when the pages</a:t>
            </a:r>
          </a:p>
          <a:p>
            <a:r>
              <a:rPr lang="en-US" dirty="0"/>
              <a:t>a</a:t>
            </a:r>
            <a:r>
              <a:rPr lang="en-US" dirty="0" smtClean="0"/>
              <a:t>re kept in memory, they can be</a:t>
            </a:r>
          </a:p>
          <a:p>
            <a:r>
              <a:rPr lang="en-US" dirty="0"/>
              <a:t>b</a:t>
            </a:r>
            <a:r>
              <a:rPr lang="en-US" dirty="0" smtClean="0"/>
              <a:t>rought back from memory without </a:t>
            </a:r>
          </a:p>
          <a:p>
            <a:r>
              <a:rPr lang="en-US" dirty="0" smtClean="0"/>
              <a:t>having to go to disk.</a:t>
            </a:r>
            <a:endParaRPr lang="en-US" dirty="0"/>
          </a:p>
        </p:txBody>
      </p:sp>
    </p:spTree>
    <p:extLst>
      <p:ext uri="{BB962C8B-B14F-4D97-AF65-F5344CB8AC3E}">
        <p14:creationId xmlns:p14="http://schemas.microsoft.com/office/powerpoint/2010/main" val="2205381535"/>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46856" y="533400"/>
            <a:ext cx="8229600" cy="2895600"/>
          </a:xfrm>
        </p:spPr>
        <p:txBody>
          <a:bodyPr/>
          <a:lstStyle/>
          <a:p>
            <a:r>
              <a:rPr lang="en-US" dirty="0" smtClean="0"/>
              <a:t>Thank you!</a:t>
            </a:r>
            <a:endParaRPr lang="en-US" dirty="0"/>
          </a:p>
        </p:txBody>
      </p:sp>
      <p:sp>
        <p:nvSpPr>
          <p:cNvPr id="3" name="Text Placeholder 2"/>
          <p:cNvSpPr>
            <a:spLocks noGrp="1"/>
          </p:cNvSpPr>
          <p:nvPr>
            <p:ph type="subTitle" idx="1"/>
          </p:nvPr>
        </p:nvSpPr>
        <p:spPr>
          <a:xfrm>
            <a:off x="1046856" y="3581400"/>
            <a:ext cx="8229600" cy="466345"/>
          </a:xfrm>
        </p:spPr>
        <p:txBody>
          <a:bodyPr/>
          <a:lstStyle/>
          <a:p>
            <a:r>
              <a:rPr lang="it-IT" dirty="0">
                <a:solidFill>
                  <a:schemeClr val="tx1"/>
                </a:solidFill>
              </a:rPr>
              <a:t>Ayman El-ghazali-www.thesqlpro.com-@thesqlpro</a:t>
            </a:r>
          </a:p>
          <a:p>
            <a:endParaRPr lang="en-US" dirty="0">
              <a:solidFill>
                <a:schemeClr val="tx1"/>
              </a:solidFill>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515926" y="2691192"/>
            <a:ext cx="2369457" cy="3980690"/>
          </a:xfrm>
          <a:prstGeom prst="rect">
            <a:avLst/>
          </a:prstGeom>
        </p:spPr>
      </p:pic>
    </p:spTree>
    <p:extLst>
      <p:ext uri="{BB962C8B-B14F-4D97-AF65-F5344CB8AC3E}">
        <p14:creationId xmlns:p14="http://schemas.microsoft.com/office/powerpoint/2010/main" val="2478160142"/>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Pages</a:t>
            </a:r>
            <a:endParaRPr lang="en-US" dirty="0"/>
          </a:p>
        </p:txBody>
      </p:sp>
      <p:sp>
        <p:nvSpPr>
          <p:cNvPr id="3" name="Content Placeholder 2"/>
          <p:cNvSpPr>
            <a:spLocks noGrp="1"/>
          </p:cNvSpPr>
          <p:nvPr>
            <p:ph idx="1"/>
          </p:nvPr>
        </p:nvSpPr>
        <p:spPr/>
        <p:txBody>
          <a:bodyPr/>
          <a:lstStyle/>
          <a:p>
            <a:r>
              <a:rPr lang="en-US" dirty="0" smtClean="0"/>
              <a:t>8KB in Size or 8192 Bytes </a:t>
            </a:r>
          </a:p>
          <a:p>
            <a:r>
              <a:rPr lang="en-US" dirty="0" smtClean="0"/>
              <a:t>Header is 96 Bytes</a:t>
            </a:r>
          </a:p>
          <a:p>
            <a:pPr lvl="1"/>
            <a:r>
              <a:rPr lang="en-US" dirty="0" smtClean="0"/>
              <a:t>Contains:</a:t>
            </a:r>
          </a:p>
          <a:p>
            <a:pPr lvl="2"/>
            <a:r>
              <a:rPr lang="en-US" dirty="0" smtClean="0"/>
              <a:t> PageID</a:t>
            </a:r>
            <a:endParaRPr lang="en-US" dirty="0"/>
          </a:p>
          <a:p>
            <a:pPr lvl="2"/>
            <a:r>
              <a:rPr lang="en-US" dirty="0" smtClean="0"/>
              <a:t>Pointers to Previous and Next Pages</a:t>
            </a:r>
          </a:p>
          <a:p>
            <a:pPr lvl="2"/>
            <a:r>
              <a:rPr lang="en-US" dirty="0" smtClean="0"/>
              <a:t>Free space</a:t>
            </a:r>
          </a:p>
          <a:p>
            <a:pPr lvl="2"/>
            <a:r>
              <a:rPr lang="en-US" dirty="0" smtClean="0"/>
              <a:t>Total # of rows on the page</a:t>
            </a:r>
          </a:p>
          <a:p>
            <a:r>
              <a:rPr lang="en-US" dirty="0" smtClean="0"/>
              <a:t>128 Pages = 1 Megabyte | 128,000 = 1 Gigabyte</a:t>
            </a:r>
          </a:p>
          <a:p>
            <a:r>
              <a:rPr lang="en-US" dirty="0" smtClean="0"/>
              <a:t>Smallest Unit of allocation; there are no half pages</a:t>
            </a:r>
          </a:p>
          <a:p>
            <a:endParaRPr lang="en-US" dirty="0" smtClean="0"/>
          </a:p>
          <a:p>
            <a:endParaRPr lang="en-US" dirty="0" smtClean="0"/>
          </a:p>
          <a:p>
            <a:endParaRPr lang="en-US" dirty="0"/>
          </a:p>
        </p:txBody>
      </p:sp>
    </p:spTree>
    <p:extLst>
      <p:ext uri="{BB962C8B-B14F-4D97-AF65-F5344CB8AC3E}">
        <p14:creationId xmlns:p14="http://schemas.microsoft.com/office/powerpoint/2010/main" val="347111428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Pages</a:t>
            </a:r>
            <a:endParaRPr lang="en-US" dirty="0"/>
          </a:p>
        </p:txBody>
      </p:sp>
      <p:sp>
        <p:nvSpPr>
          <p:cNvPr id="4" name="Folded Corner 3"/>
          <p:cNvSpPr/>
          <p:nvPr/>
        </p:nvSpPr>
        <p:spPr>
          <a:xfrm rot="10800000">
            <a:off x="3732212" y="1143000"/>
            <a:ext cx="3657600" cy="480060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3732211" y="1828800"/>
            <a:ext cx="3657601" cy="369332"/>
          </a:xfrm>
          <a:prstGeom prst="rect">
            <a:avLst/>
          </a:prstGeom>
        </p:spPr>
        <p:style>
          <a:lnRef idx="3">
            <a:schemeClr val="lt1"/>
          </a:lnRef>
          <a:fillRef idx="1">
            <a:schemeClr val="dk1"/>
          </a:fillRef>
          <a:effectRef idx="1">
            <a:schemeClr val="dk1"/>
          </a:effectRef>
          <a:fontRef idx="minor">
            <a:schemeClr val="lt1"/>
          </a:fontRef>
        </p:style>
        <p:txBody>
          <a:bodyPr wrap="square" rtlCol="0">
            <a:spAutoFit/>
          </a:bodyPr>
          <a:lstStyle/>
          <a:p>
            <a:pPr algn="ctr"/>
            <a:r>
              <a:rPr lang="en-US" dirty="0" smtClean="0"/>
              <a:t>Page Header (96 Bytes)</a:t>
            </a:r>
            <a:endParaRPr lang="en-US" dirty="0"/>
          </a:p>
        </p:txBody>
      </p:sp>
      <p:sp>
        <p:nvSpPr>
          <p:cNvPr id="6" name="TextBox 5"/>
          <p:cNvSpPr txBox="1"/>
          <p:nvPr/>
        </p:nvSpPr>
        <p:spPr>
          <a:xfrm>
            <a:off x="3732211" y="2198132"/>
            <a:ext cx="3657601" cy="369332"/>
          </a:xfrm>
          <a:prstGeom prst="rect">
            <a:avLst/>
          </a:prstGeom>
        </p:spPr>
        <p:style>
          <a:lnRef idx="3">
            <a:schemeClr val="lt1"/>
          </a:lnRef>
          <a:fillRef idx="1">
            <a:schemeClr val="accent5"/>
          </a:fillRef>
          <a:effectRef idx="1">
            <a:schemeClr val="accent5"/>
          </a:effectRef>
          <a:fontRef idx="minor">
            <a:schemeClr val="lt1"/>
          </a:fontRef>
        </p:style>
        <p:txBody>
          <a:bodyPr wrap="square" rtlCol="0">
            <a:spAutoFit/>
          </a:bodyPr>
          <a:lstStyle/>
          <a:p>
            <a:pPr algn="ctr"/>
            <a:r>
              <a:rPr lang="en-US" dirty="0" smtClean="0"/>
              <a:t>Data Row 1 (100 Bytes)</a:t>
            </a:r>
            <a:endParaRPr lang="en-US" dirty="0"/>
          </a:p>
        </p:txBody>
      </p:sp>
      <p:sp>
        <p:nvSpPr>
          <p:cNvPr id="7" name="TextBox 6"/>
          <p:cNvSpPr txBox="1"/>
          <p:nvPr/>
        </p:nvSpPr>
        <p:spPr>
          <a:xfrm>
            <a:off x="531812" y="6248400"/>
            <a:ext cx="7848600" cy="369332"/>
          </a:xfrm>
          <a:prstGeom prst="rect">
            <a:avLst/>
          </a:prstGeom>
          <a:noFill/>
        </p:spPr>
        <p:txBody>
          <a:bodyPr wrap="square" rtlCol="0">
            <a:spAutoFit/>
          </a:bodyPr>
          <a:lstStyle/>
          <a:p>
            <a:r>
              <a:rPr lang="en-US" dirty="0">
                <a:hlinkClick r:id="rId2"/>
              </a:rPr>
              <a:t>http://technet.microsoft.com/en-us/library/ms190969(v=sql.105).aspx</a:t>
            </a:r>
            <a:endParaRPr lang="en-US" dirty="0"/>
          </a:p>
        </p:txBody>
      </p:sp>
      <p:sp>
        <p:nvSpPr>
          <p:cNvPr id="10" name="TextBox 9"/>
          <p:cNvSpPr txBox="1"/>
          <p:nvPr/>
        </p:nvSpPr>
        <p:spPr>
          <a:xfrm>
            <a:off x="3732210" y="3490794"/>
            <a:ext cx="3124201" cy="369332"/>
          </a:xfrm>
          <a:prstGeom prst="rect">
            <a:avLst/>
          </a:prstGeom>
        </p:spPr>
        <p:style>
          <a:lnRef idx="3">
            <a:schemeClr val="lt1"/>
          </a:lnRef>
          <a:fillRef idx="1">
            <a:schemeClr val="accent2"/>
          </a:fillRef>
          <a:effectRef idx="1">
            <a:schemeClr val="accent2"/>
          </a:effectRef>
          <a:fontRef idx="minor">
            <a:schemeClr val="lt1"/>
          </a:fontRef>
        </p:style>
        <p:txBody>
          <a:bodyPr wrap="square" rtlCol="0">
            <a:spAutoFit/>
          </a:bodyPr>
          <a:lstStyle/>
          <a:p>
            <a:pPr algn="ctr"/>
            <a:r>
              <a:rPr lang="en-US" dirty="0" smtClean="0"/>
              <a:t>Data Row 3 (80 Bytes)</a:t>
            </a:r>
            <a:endParaRPr lang="en-US" dirty="0"/>
          </a:p>
        </p:txBody>
      </p:sp>
      <p:sp>
        <p:nvSpPr>
          <p:cNvPr id="11" name="TextBox 10"/>
          <p:cNvSpPr txBox="1"/>
          <p:nvPr/>
        </p:nvSpPr>
        <p:spPr>
          <a:xfrm>
            <a:off x="3732210" y="2567464"/>
            <a:ext cx="3657601" cy="923330"/>
          </a:xfrm>
          <a:prstGeom prst="rect">
            <a:avLst/>
          </a:prstGeom>
        </p:spPr>
        <p:style>
          <a:lnRef idx="3">
            <a:schemeClr val="lt1"/>
          </a:lnRef>
          <a:fillRef idx="1">
            <a:schemeClr val="accent4"/>
          </a:fillRef>
          <a:effectRef idx="1">
            <a:schemeClr val="accent4"/>
          </a:effectRef>
          <a:fontRef idx="minor">
            <a:schemeClr val="lt1"/>
          </a:fontRef>
        </p:style>
        <p:txBody>
          <a:bodyPr wrap="square" rtlCol="0">
            <a:spAutoFit/>
          </a:bodyPr>
          <a:lstStyle/>
          <a:p>
            <a:pPr algn="ctr"/>
            <a:r>
              <a:rPr lang="en-US" dirty="0" smtClean="0"/>
              <a:t>Data Row 2 (200 Bytes)</a:t>
            </a:r>
            <a:br>
              <a:rPr lang="en-US" dirty="0" smtClean="0"/>
            </a:br>
            <a:r>
              <a:rPr lang="en-US" dirty="0" smtClean="0"/>
              <a:t/>
            </a:r>
            <a:br>
              <a:rPr lang="en-US" dirty="0" smtClean="0"/>
            </a:br>
            <a:endParaRPr lang="en-US" dirty="0"/>
          </a:p>
        </p:txBody>
      </p:sp>
      <p:sp>
        <p:nvSpPr>
          <p:cNvPr id="13" name="TextBox 12"/>
          <p:cNvSpPr txBox="1"/>
          <p:nvPr/>
        </p:nvSpPr>
        <p:spPr>
          <a:xfrm>
            <a:off x="6246812" y="5574269"/>
            <a:ext cx="380999" cy="369332"/>
          </a:xfrm>
          <a:prstGeom prst="rect">
            <a:avLst/>
          </a:prstGeom>
        </p:spPr>
        <p:style>
          <a:lnRef idx="3">
            <a:schemeClr val="lt1"/>
          </a:lnRef>
          <a:fillRef idx="1">
            <a:schemeClr val="accent2"/>
          </a:fillRef>
          <a:effectRef idx="1">
            <a:schemeClr val="accent2"/>
          </a:effectRef>
          <a:fontRef idx="minor">
            <a:schemeClr val="lt1"/>
          </a:fontRef>
        </p:style>
        <p:txBody>
          <a:bodyPr wrap="square" rtlCol="0">
            <a:spAutoFit/>
          </a:bodyPr>
          <a:lstStyle/>
          <a:p>
            <a:pPr algn="ctr"/>
            <a:r>
              <a:rPr lang="en-US" dirty="0" smtClean="0"/>
              <a:t>3</a:t>
            </a:r>
            <a:endParaRPr lang="en-US" dirty="0"/>
          </a:p>
        </p:txBody>
      </p:sp>
      <p:sp>
        <p:nvSpPr>
          <p:cNvPr id="14" name="TextBox 13"/>
          <p:cNvSpPr txBox="1"/>
          <p:nvPr/>
        </p:nvSpPr>
        <p:spPr>
          <a:xfrm>
            <a:off x="6627811" y="5574269"/>
            <a:ext cx="380999" cy="369332"/>
          </a:xfrm>
          <a:prstGeom prst="rect">
            <a:avLst/>
          </a:prstGeom>
        </p:spPr>
        <p:style>
          <a:lnRef idx="3">
            <a:schemeClr val="lt1"/>
          </a:lnRef>
          <a:fillRef idx="1">
            <a:schemeClr val="accent4"/>
          </a:fillRef>
          <a:effectRef idx="1">
            <a:schemeClr val="accent4"/>
          </a:effectRef>
          <a:fontRef idx="minor">
            <a:schemeClr val="lt1"/>
          </a:fontRef>
        </p:style>
        <p:txBody>
          <a:bodyPr wrap="square" rtlCol="0">
            <a:spAutoFit/>
          </a:bodyPr>
          <a:lstStyle/>
          <a:p>
            <a:pPr algn="ctr"/>
            <a:r>
              <a:rPr lang="en-US" dirty="0" smtClean="0"/>
              <a:t>2</a:t>
            </a:r>
            <a:endParaRPr lang="en-US" dirty="0"/>
          </a:p>
        </p:txBody>
      </p:sp>
      <p:sp>
        <p:nvSpPr>
          <p:cNvPr id="15" name="TextBox 14"/>
          <p:cNvSpPr txBox="1"/>
          <p:nvPr/>
        </p:nvSpPr>
        <p:spPr>
          <a:xfrm>
            <a:off x="7008812" y="5574269"/>
            <a:ext cx="380999" cy="369332"/>
          </a:xfrm>
          <a:prstGeom prst="rect">
            <a:avLst/>
          </a:prstGeom>
        </p:spPr>
        <p:style>
          <a:lnRef idx="3">
            <a:schemeClr val="lt1"/>
          </a:lnRef>
          <a:fillRef idx="1">
            <a:schemeClr val="accent5"/>
          </a:fillRef>
          <a:effectRef idx="1">
            <a:schemeClr val="accent5"/>
          </a:effectRef>
          <a:fontRef idx="minor">
            <a:schemeClr val="lt1"/>
          </a:fontRef>
        </p:style>
        <p:txBody>
          <a:bodyPr wrap="square" rtlCol="0">
            <a:spAutoFit/>
          </a:bodyPr>
          <a:lstStyle/>
          <a:p>
            <a:pPr algn="ctr"/>
            <a:r>
              <a:rPr lang="en-US" dirty="0" smtClean="0"/>
              <a:t>1</a:t>
            </a:r>
            <a:endParaRPr lang="en-US" dirty="0"/>
          </a:p>
        </p:txBody>
      </p:sp>
      <p:sp>
        <p:nvSpPr>
          <p:cNvPr id="16" name="TextBox 15"/>
          <p:cNvSpPr txBox="1"/>
          <p:nvPr/>
        </p:nvSpPr>
        <p:spPr>
          <a:xfrm>
            <a:off x="8837612" y="533400"/>
            <a:ext cx="2514600" cy="646331"/>
          </a:xfrm>
          <a:prstGeom prst="rect">
            <a:avLst/>
          </a:prstGeom>
          <a:noFill/>
        </p:spPr>
        <p:txBody>
          <a:bodyPr wrap="square" rtlCol="0">
            <a:spAutoFit/>
          </a:bodyPr>
          <a:lstStyle/>
          <a:p>
            <a:r>
              <a:rPr lang="en-US" dirty="0" smtClean="0"/>
              <a:t>Warning: </a:t>
            </a:r>
            <a:br>
              <a:rPr lang="en-US" dirty="0" smtClean="0"/>
            </a:br>
            <a:r>
              <a:rPr lang="en-US" dirty="0" smtClean="0"/>
              <a:t>Actual colors may vary!</a:t>
            </a:r>
            <a:endParaRPr lang="en-US" dirty="0"/>
          </a:p>
        </p:txBody>
      </p:sp>
      <p:cxnSp>
        <p:nvCxnSpPr>
          <p:cNvPr id="26" name="Elbow Connector 25"/>
          <p:cNvCxnSpPr>
            <a:stCxn id="14" idx="2"/>
            <a:endCxn id="11" idx="1"/>
          </p:cNvCxnSpPr>
          <p:nvPr/>
        </p:nvCxnSpPr>
        <p:spPr>
          <a:xfrm rot="5400000" flipH="1">
            <a:off x="3818025" y="2943315"/>
            <a:ext cx="2914472" cy="3086101"/>
          </a:xfrm>
          <a:prstGeom prst="bentConnector4">
            <a:avLst>
              <a:gd name="adj1" fmla="val -7844"/>
              <a:gd name="adj2" fmla="val 107407"/>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Elbow Connector 32"/>
          <p:cNvCxnSpPr>
            <a:stCxn id="15" idx="2"/>
            <a:endCxn id="6" idx="1"/>
          </p:cNvCxnSpPr>
          <p:nvPr/>
        </p:nvCxnSpPr>
        <p:spPr>
          <a:xfrm rot="5400000" flipH="1">
            <a:off x="3685360" y="2429650"/>
            <a:ext cx="3560803" cy="3467101"/>
          </a:xfrm>
          <a:prstGeom prst="bentConnector4">
            <a:avLst>
              <a:gd name="adj1" fmla="val -6420"/>
              <a:gd name="adj2" fmla="val 122365"/>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Elbow Connector 39"/>
          <p:cNvCxnSpPr>
            <a:stCxn id="13" idx="2"/>
            <a:endCxn id="10" idx="1"/>
          </p:cNvCxnSpPr>
          <p:nvPr/>
        </p:nvCxnSpPr>
        <p:spPr>
          <a:xfrm rot="5400000" flipH="1">
            <a:off x="3950690" y="3456980"/>
            <a:ext cx="2268141" cy="2705102"/>
          </a:xfrm>
          <a:prstGeom prst="bentConnector4">
            <a:avLst>
              <a:gd name="adj1" fmla="val -10079"/>
              <a:gd name="adj2" fmla="val 108451"/>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7466012" y="5562600"/>
            <a:ext cx="3974486" cy="646331"/>
          </a:xfrm>
          <a:prstGeom prst="rect">
            <a:avLst/>
          </a:prstGeom>
          <a:noFill/>
        </p:spPr>
        <p:txBody>
          <a:bodyPr wrap="none" rtlCol="0">
            <a:spAutoFit/>
          </a:bodyPr>
          <a:lstStyle/>
          <a:p>
            <a:r>
              <a:rPr lang="en-US" dirty="0" smtClean="0"/>
              <a:t>Row offset: Distance from the first byte </a:t>
            </a:r>
          </a:p>
          <a:p>
            <a:r>
              <a:rPr lang="en-US" dirty="0" smtClean="0"/>
              <a:t>in the row to the start of the page</a:t>
            </a:r>
            <a:endParaRPr lang="en-US" dirty="0"/>
          </a:p>
        </p:txBody>
      </p:sp>
      <p:sp>
        <p:nvSpPr>
          <p:cNvPr id="46" name="TextBox 45"/>
          <p:cNvSpPr txBox="1"/>
          <p:nvPr/>
        </p:nvSpPr>
        <p:spPr>
          <a:xfrm>
            <a:off x="7618412" y="2743200"/>
            <a:ext cx="4419600" cy="1200329"/>
          </a:xfrm>
          <a:prstGeom prst="rect">
            <a:avLst/>
          </a:prstGeom>
          <a:noFill/>
        </p:spPr>
        <p:txBody>
          <a:bodyPr wrap="square" rtlCol="0">
            <a:spAutoFit/>
          </a:bodyPr>
          <a:lstStyle/>
          <a:p>
            <a:r>
              <a:rPr lang="en-US" dirty="0" smtClean="0"/>
              <a:t>For this example:</a:t>
            </a:r>
          </a:p>
          <a:p>
            <a:r>
              <a:rPr lang="en-US" dirty="0" smtClean="0"/>
              <a:t>Row Offset 1 would have the value 196</a:t>
            </a:r>
          </a:p>
          <a:p>
            <a:r>
              <a:rPr lang="en-US" dirty="0" smtClean="0"/>
              <a:t>Row Offset 2 would have the value 396</a:t>
            </a:r>
            <a:br>
              <a:rPr lang="en-US" dirty="0" smtClean="0"/>
            </a:br>
            <a:r>
              <a:rPr lang="en-US" dirty="0" smtClean="0"/>
              <a:t>Row Offset 3 would have the value 476</a:t>
            </a:r>
          </a:p>
        </p:txBody>
      </p:sp>
    </p:spTree>
    <p:extLst>
      <p:ext uri="{BB962C8B-B14F-4D97-AF65-F5344CB8AC3E}">
        <p14:creationId xmlns:p14="http://schemas.microsoft.com/office/powerpoint/2010/main" val="1985679711"/>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Extent</a:t>
            </a:r>
            <a:endParaRPr lang="en-US" dirty="0"/>
          </a:p>
        </p:txBody>
      </p:sp>
      <p:sp>
        <p:nvSpPr>
          <p:cNvPr id="3" name="Content Placeholder 2"/>
          <p:cNvSpPr>
            <a:spLocks noGrp="1"/>
          </p:cNvSpPr>
          <p:nvPr>
            <p:ph idx="1"/>
          </p:nvPr>
        </p:nvSpPr>
        <p:spPr/>
        <p:txBody>
          <a:bodyPr/>
          <a:lstStyle/>
          <a:p>
            <a:r>
              <a:rPr lang="en-US" dirty="0" smtClean="0"/>
              <a:t>A set of 8 Pages</a:t>
            </a:r>
          </a:p>
          <a:p>
            <a:r>
              <a:rPr lang="en-US" dirty="0" smtClean="0"/>
              <a:t>1 Page = 8KB | 8 Pages = 64 KB</a:t>
            </a:r>
          </a:p>
          <a:p>
            <a:r>
              <a:rPr lang="en-US" dirty="0" smtClean="0"/>
              <a:t>16 Extents per MB | 16,000 Per GB</a:t>
            </a:r>
          </a:p>
          <a:p>
            <a:r>
              <a:rPr lang="en-US" dirty="0" smtClean="0"/>
              <a:t>Basic unit of space management for SQL Server data and index pages</a:t>
            </a:r>
          </a:p>
          <a:p>
            <a:r>
              <a:rPr lang="en-US" dirty="0" smtClean="0"/>
              <a:t>Two Types</a:t>
            </a:r>
          </a:p>
          <a:p>
            <a:pPr lvl="1"/>
            <a:r>
              <a:rPr lang="en-US" dirty="0" smtClean="0"/>
              <a:t>Mixed: contains pages owned by multiple objects (up to 8)</a:t>
            </a:r>
          </a:p>
          <a:p>
            <a:pPr lvl="1"/>
            <a:r>
              <a:rPr lang="en-US" dirty="0" smtClean="0"/>
              <a:t>Uniform: all pages contained within come from one object and the entire extent can only be used by that object</a:t>
            </a:r>
            <a:endParaRPr lang="en-US" dirty="0"/>
          </a:p>
        </p:txBody>
      </p:sp>
    </p:spTree>
    <p:extLst>
      <p:ext uri="{BB962C8B-B14F-4D97-AF65-F5344CB8AC3E}">
        <p14:creationId xmlns:p14="http://schemas.microsoft.com/office/powerpoint/2010/main" val="4292734645"/>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Allocation Bitmap Pages</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The internal “directory” of information on pages</a:t>
            </a:r>
          </a:p>
          <a:p>
            <a:r>
              <a:rPr lang="en-US" dirty="0" smtClean="0"/>
              <a:t>GAM </a:t>
            </a:r>
          </a:p>
          <a:p>
            <a:pPr lvl="1"/>
            <a:r>
              <a:rPr lang="en-US" dirty="0" smtClean="0"/>
              <a:t>Which extents are available for allocation</a:t>
            </a:r>
          </a:p>
          <a:p>
            <a:pPr lvl="1"/>
            <a:r>
              <a:rPr lang="en-US" dirty="0"/>
              <a:t>Covers a 4GB interval of </a:t>
            </a:r>
            <a:r>
              <a:rPr lang="en-US" dirty="0" smtClean="0"/>
              <a:t>data</a:t>
            </a:r>
          </a:p>
          <a:p>
            <a:r>
              <a:rPr lang="en-US" dirty="0" smtClean="0"/>
              <a:t>SGAM</a:t>
            </a:r>
          </a:p>
          <a:p>
            <a:pPr lvl="1"/>
            <a:r>
              <a:rPr lang="en-US" dirty="0" smtClean="0"/>
              <a:t>Which mix extents have at least one page to allocate</a:t>
            </a:r>
          </a:p>
          <a:p>
            <a:pPr lvl="1"/>
            <a:r>
              <a:rPr lang="en-US" dirty="0"/>
              <a:t>Covers a 4GB interval of </a:t>
            </a:r>
            <a:r>
              <a:rPr lang="en-US" dirty="0" smtClean="0"/>
              <a:t>data</a:t>
            </a:r>
          </a:p>
          <a:p>
            <a:r>
              <a:rPr lang="en-US" dirty="0" smtClean="0"/>
              <a:t>PFS</a:t>
            </a:r>
          </a:p>
          <a:p>
            <a:pPr lvl="1"/>
            <a:r>
              <a:rPr lang="en-US" dirty="0" smtClean="0"/>
              <a:t>Used to track how much free space is on pages</a:t>
            </a:r>
          </a:p>
          <a:p>
            <a:pPr lvl="1"/>
            <a:r>
              <a:rPr lang="en-US" dirty="0" smtClean="0"/>
              <a:t>Tracks other attributes as well</a:t>
            </a:r>
          </a:p>
          <a:p>
            <a:pPr lvl="1"/>
            <a:r>
              <a:rPr lang="en-US" dirty="0"/>
              <a:t>Covers a </a:t>
            </a:r>
            <a:r>
              <a:rPr lang="en-US" dirty="0" smtClean="0"/>
              <a:t>64MB </a:t>
            </a:r>
            <a:r>
              <a:rPr lang="en-US" dirty="0"/>
              <a:t>interval of </a:t>
            </a:r>
            <a:r>
              <a:rPr lang="en-US" dirty="0" smtClean="0"/>
              <a:t>data</a:t>
            </a:r>
            <a:endParaRPr lang="en-US" dirty="0"/>
          </a:p>
        </p:txBody>
      </p:sp>
    </p:spTree>
    <p:extLst>
      <p:ext uri="{BB962C8B-B14F-4D97-AF65-F5344CB8AC3E}">
        <p14:creationId xmlns:p14="http://schemas.microsoft.com/office/powerpoint/2010/main" val="144654220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4" name="Folded Corner 3"/>
          <p:cNvSpPr/>
          <p:nvPr/>
        </p:nvSpPr>
        <p:spPr>
          <a:xfrm flipH="1" flipV="1">
            <a:off x="1903412" y="609600"/>
            <a:ext cx="6705600" cy="5943600"/>
          </a:xfrm>
          <a:prstGeom prst="foldedCorner">
            <a:avLst/>
          </a:prstGeom>
        </p:spPr>
        <p:style>
          <a:lnRef idx="1">
            <a:schemeClr val="accent5"/>
          </a:lnRef>
          <a:fillRef idx="2">
            <a:schemeClr val="accent5"/>
          </a:fillRef>
          <a:effectRef idx="1">
            <a:schemeClr val="accent5"/>
          </a:effectRef>
          <a:fontRef idx="minor">
            <a:schemeClr val="dk1"/>
          </a:fontRef>
        </p:style>
        <p:txBody>
          <a:bodyPr vert="vert270" rtlCol="0" anchor="ctr"/>
          <a:lstStyle/>
          <a:p>
            <a:pPr algn="ctr"/>
            <a:r>
              <a:rPr lang="en-US" dirty="0" smtClean="0"/>
              <a:t>GAM</a:t>
            </a:r>
            <a:endParaRPr lang="en-US" dirty="0"/>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3344333899"/>
              </p:ext>
            </p:extLst>
          </p:nvPr>
        </p:nvGraphicFramePr>
        <p:xfrm>
          <a:off x="2894013" y="1803401"/>
          <a:ext cx="5207000" cy="3657600"/>
        </p:xfrm>
        <a:graphic>
          <a:graphicData uri="http://schemas.openxmlformats.org/drawingml/2006/table">
            <a:tbl>
              <a:tblPr firstRow="1" bandRow="1">
                <a:tableStyleId>{5C22544A-7EE6-4342-B048-85BDC9FD1C3A}</a:tableStyleId>
              </a:tblPr>
              <a:tblGrid>
                <a:gridCol w="208280"/>
                <a:gridCol w="208280"/>
                <a:gridCol w="208280"/>
                <a:gridCol w="208280"/>
                <a:gridCol w="208280"/>
                <a:gridCol w="208280"/>
                <a:gridCol w="208280"/>
                <a:gridCol w="208280"/>
                <a:gridCol w="208280"/>
                <a:gridCol w="208280"/>
                <a:gridCol w="208280"/>
                <a:gridCol w="208280"/>
                <a:gridCol w="208280"/>
                <a:gridCol w="208280"/>
                <a:gridCol w="208280"/>
                <a:gridCol w="208280"/>
                <a:gridCol w="208280"/>
                <a:gridCol w="208280"/>
                <a:gridCol w="208280"/>
                <a:gridCol w="208280"/>
                <a:gridCol w="208280"/>
                <a:gridCol w="208280"/>
                <a:gridCol w="208280"/>
                <a:gridCol w="208280"/>
                <a:gridCol w="208280"/>
              </a:tblGrid>
              <a:tr h="325120">
                <a:tc>
                  <a:txBody>
                    <a:bodyPr/>
                    <a:lstStyle/>
                    <a:p>
                      <a:r>
                        <a:rPr lang="en-US" dirty="0" smtClean="0"/>
                        <a:t>1</a:t>
                      </a:r>
                      <a:endParaRPr lang="en-US" dirty="0"/>
                    </a:p>
                  </a:txBody>
                  <a:tcPr/>
                </a:tc>
                <a:tc>
                  <a:txBody>
                    <a:bodyPr/>
                    <a:lstStyle/>
                    <a:p>
                      <a:r>
                        <a:rPr lang="en-US" dirty="0" smtClean="0"/>
                        <a:t>0</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r>
              <a:tr h="325120">
                <a:tc>
                  <a:txBody>
                    <a:bodyPr/>
                    <a:lstStyle/>
                    <a:p>
                      <a:r>
                        <a:rPr lang="en-US" dirty="0" smtClean="0"/>
                        <a:t>1</a:t>
                      </a:r>
                      <a:endParaRPr lang="en-US" dirty="0"/>
                    </a:p>
                  </a:txBody>
                  <a:tcPr/>
                </a:tc>
                <a:tc>
                  <a:txBody>
                    <a:bodyPr/>
                    <a:lstStyle/>
                    <a:p>
                      <a:r>
                        <a:rPr lang="en-US" dirty="0" smtClean="0"/>
                        <a:t>0</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r>
              <a:tr h="325120">
                <a:tc>
                  <a:txBody>
                    <a:bodyPr/>
                    <a:lstStyle/>
                    <a:p>
                      <a:r>
                        <a:rPr lang="en-US" dirty="0" smtClean="0"/>
                        <a:t>1</a:t>
                      </a:r>
                      <a:endParaRPr lang="en-US" dirty="0"/>
                    </a:p>
                  </a:txBody>
                  <a:tcPr/>
                </a:tc>
                <a:tc>
                  <a:txBody>
                    <a:bodyPr/>
                    <a:lstStyle/>
                    <a:p>
                      <a:r>
                        <a:rPr lang="en-US" dirty="0" smtClean="0"/>
                        <a:t>0</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0</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r>
              <a:tr h="325120">
                <a:tc>
                  <a:txBody>
                    <a:bodyPr/>
                    <a:lstStyle/>
                    <a:p>
                      <a:r>
                        <a:rPr lang="en-US" dirty="0" smtClean="0"/>
                        <a:t>1</a:t>
                      </a:r>
                      <a:endParaRPr lang="en-US" dirty="0"/>
                    </a:p>
                  </a:txBody>
                  <a:tcPr/>
                </a:tc>
                <a:tc>
                  <a:txBody>
                    <a:bodyPr/>
                    <a:lstStyle/>
                    <a:p>
                      <a:r>
                        <a:rPr lang="en-US" dirty="0" smtClean="0"/>
                        <a:t>0</a:t>
                      </a:r>
                      <a:endParaRPr lang="en-US" dirty="0"/>
                    </a:p>
                  </a:txBody>
                  <a:tcPr/>
                </a:tc>
                <a:tc>
                  <a:txBody>
                    <a:bodyPr/>
                    <a:lstStyle/>
                    <a:p>
                      <a:r>
                        <a:rPr lang="en-US" dirty="0" smtClean="0"/>
                        <a:t>1</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r>
              <a:tr h="325120">
                <a:tc>
                  <a:txBody>
                    <a:bodyPr/>
                    <a:lstStyle/>
                    <a:p>
                      <a:r>
                        <a:rPr lang="en-US" dirty="0" smtClean="0"/>
                        <a:t>1</a:t>
                      </a:r>
                      <a:endParaRPr lang="en-US" dirty="0"/>
                    </a:p>
                  </a:txBody>
                  <a:tcPr/>
                </a:tc>
                <a:tc>
                  <a:txBody>
                    <a:bodyPr/>
                    <a:lstStyle/>
                    <a:p>
                      <a:r>
                        <a:rPr lang="en-US" dirty="0" smtClean="0"/>
                        <a:t>0</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r>
              <a:tr h="325120">
                <a:tc>
                  <a:txBody>
                    <a:bodyPr/>
                    <a:lstStyle/>
                    <a:p>
                      <a:r>
                        <a:rPr lang="en-US" dirty="0" smtClean="0"/>
                        <a:t>1</a:t>
                      </a:r>
                      <a:endParaRPr lang="en-US" dirty="0"/>
                    </a:p>
                  </a:txBody>
                  <a:tcPr/>
                </a:tc>
                <a:tc>
                  <a:txBody>
                    <a:bodyPr/>
                    <a:lstStyle/>
                    <a:p>
                      <a:r>
                        <a:rPr lang="en-US" dirty="0" smtClean="0"/>
                        <a:t>0</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r>
              <a:tr h="325120">
                <a:tc>
                  <a:txBody>
                    <a:bodyPr/>
                    <a:lstStyle/>
                    <a:p>
                      <a:r>
                        <a:rPr lang="en-US" dirty="0" smtClean="0"/>
                        <a:t>1</a:t>
                      </a:r>
                      <a:endParaRPr lang="en-US" dirty="0"/>
                    </a:p>
                  </a:txBody>
                  <a:tcPr/>
                </a:tc>
                <a:tc>
                  <a:txBody>
                    <a:bodyPr/>
                    <a:lstStyle/>
                    <a:p>
                      <a:r>
                        <a:rPr lang="en-US" dirty="0" smtClean="0"/>
                        <a:t>0</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r>
              <a:tr h="325120">
                <a:tc>
                  <a:txBody>
                    <a:bodyPr/>
                    <a:lstStyle/>
                    <a:p>
                      <a:r>
                        <a:rPr lang="en-US" dirty="0" smtClean="0"/>
                        <a:t>1</a:t>
                      </a:r>
                      <a:endParaRPr lang="en-US" dirty="0"/>
                    </a:p>
                  </a:txBody>
                  <a:tcPr/>
                </a:tc>
                <a:tc>
                  <a:txBody>
                    <a:bodyPr/>
                    <a:lstStyle/>
                    <a:p>
                      <a:r>
                        <a:rPr lang="en-US" dirty="0" smtClean="0"/>
                        <a:t>0</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r>
              <a:tr h="325120">
                <a:tc>
                  <a:txBody>
                    <a:bodyPr/>
                    <a:lstStyle/>
                    <a:p>
                      <a:r>
                        <a:rPr lang="en-US" dirty="0" smtClean="0"/>
                        <a:t>1</a:t>
                      </a:r>
                      <a:endParaRPr lang="en-US" dirty="0"/>
                    </a:p>
                  </a:txBody>
                  <a:tcPr/>
                </a:tc>
                <a:tc>
                  <a:txBody>
                    <a:bodyPr/>
                    <a:lstStyle/>
                    <a:p>
                      <a:r>
                        <a:rPr lang="en-US" dirty="0" smtClean="0"/>
                        <a:t>0</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r>
              <a:tr h="325120">
                <a:tc>
                  <a:txBody>
                    <a:bodyPr/>
                    <a:lstStyle/>
                    <a:p>
                      <a:r>
                        <a:rPr lang="en-US" dirty="0" smtClean="0"/>
                        <a:t>1</a:t>
                      </a:r>
                      <a:endParaRPr lang="en-US" dirty="0"/>
                    </a:p>
                  </a:txBody>
                  <a:tcPr/>
                </a:tc>
                <a:tc>
                  <a:txBody>
                    <a:bodyPr/>
                    <a:lstStyle/>
                    <a:p>
                      <a:r>
                        <a:rPr lang="en-US" dirty="0" smtClean="0"/>
                        <a:t>0</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0</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r>
            </a:tbl>
          </a:graphicData>
        </a:graphic>
      </p:graphicFrame>
      <p:sp>
        <p:nvSpPr>
          <p:cNvPr id="8" name="TextBox 7"/>
          <p:cNvSpPr txBox="1"/>
          <p:nvPr/>
        </p:nvSpPr>
        <p:spPr>
          <a:xfrm>
            <a:off x="2817812" y="1143000"/>
            <a:ext cx="1371599" cy="369332"/>
          </a:xfrm>
          <a:prstGeom prst="rect">
            <a:avLst/>
          </a:prstGeom>
          <a:noFill/>
        </p:spPr>
        <p:txBody>
          <a:bodyPr wrap="square" rtlCol="0">
            <a:spAutoFit/>
          </a:bodyPr>
          <a:lstStyle/>
          <a:p>
            <a:r>
              <a:rPr lang="en-US" dirty="0" smtClean="0"/>
              <a:t>Extent 0</a:t>
            </a:r>
            <a:endParaRPr lang="en-US" dirty="0"/>
          </a:p>
        </p:txBody>
      </p:sp>
      <p:sp>
        <p:nvSpPr>
          <p:cNvPr id="9" name="TextBox 8"/>
          <p:cNvSpPr txBox="1"/>
          <p:nvPr/>
        </p:nvSpPr>
        <p:spPr>
          <a:xfrm>
            <a:off x="6475412" y="5943600"/>
            <a:ext cx="1371599" cy="369332"/>
          </a:xfrm>
          <a:prstGeom prst="rect">
            <a:avLst/>
          </a:prstGeom>
          <a:noFill/>
        </p:spPr>
        <p:txBody>
          <a:bodyPr wrap="square" rtlCol="0">
            <a:spAutoFit/>
          </a:bodyPr>
          <a:lstStyle/>
          <a:p>
            <a:r>
              <a:rPr lang="en-US" dirty="0" smtClean="0"/>
              <a:t>Extent 250</a:t>
            </a:r>
            <a:endParaRPr lang="en-US" dirty="0"/>
          </a:p>
        </p:txBody>
      </p:sp>
      <p:cxnSp>
        <p:nvCxnSpPr>
          <p:cNvPr id="11" name="Straight Arrow Connector 10"/>
          <p:cNvCxnSpPr/>
          <p:nvPr/>
        </p:nvCxnSpPr>
        <p:spPr>
          <a:xfrm flipV="1">
            <a:off x="7161212" y="5334000"/>
            <a:ext cx="838200" cy="609600"/>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8" idx="2"/>
          </p:cNvCxnSpPr>
          <p:nvPr/>
        </p:nvCxnSpPr>
        <p:spPr>
          <a:xfrm flipH="1">
            <a:off x="2970212" y="1512332"/>
            <a:ext cx="533400" cy="392668"/>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2360611" y="5791200"/>
            <a:ext cx="3352799" cy="646331"/>
          </a:xfrm>
          <a:prstGeom prst="rect">
            <a:avLst/>
          </a:prstGeom>
          <a:noFill/>
        </p:spPr>
        <p:txBody>
          <a:bodyPr wrap="square" rtlCol="0">
            <a:spAutoFit/>
          </a:bodyPr>
          <a:lstStyle/>
          <a:p>
            <a:r>
              <a:rPr lang="en-US" dirty="0" smtClean="0"/>
              <a:t>Tracks 64,000 Extents (4GB)</a:t>
            </a:r>
          </a:p>
          <a:p>
            <a:r>
              <a:rPr lang="en-US" dirty="0" smtClean="0"/>
              <a:t>1 Represents if that extent is free</a:t>
            </a:r>
            <a:endParaRPr lang="en-US" dirty="0"/>
          </a:p>
        </p:txBody>
      </p:sp>
      <p:sp>
        <p:nvSpPr>
          <p:cNvPr id="16" name="TextBox 15"/>
          <p:cNvSpPr txBox="1"/>
          <p:nvPr/>
        </p:nvSpPr>
        <p:spPr>
          <a:xfrm>
            <a:off x="4570412" y="1066800"/>
            <a:ext cx="1202573" cy="369332"/>
          </a:xfrm>
          <a:prstGeom prst="rect">
            <a:avLst/>
          </a:prstGeom>
          <a:noFill/>
        </p:spPr>
        <p:txBody>
          <a:bodyPr wrap="none" rtlCol="0">
            <a:spAutoFit/>
          </a:bodyPr>
          <a:lstStyle/>
          <a:p>
            <a:r>
              <a:rPr lang="en-US" dirty="0" smtClean="0"/>
              <a:t>GAM Page</a:t>
            </a:r>
            <a:endParaRPr lang="en-US" dirty="0"/>
          </a:p>
        </p:txBody>
      </p:sp>
    </p:spTree>
    <p:extLst>
      <p:ext uri="{BB962C8B-B14F-4D97-AF65-F5344CB8AC3E}">
        <p14:creationId xmlns:p14="http://schemas.microsoft.com/office/powerpoint/2010/main" val="1718764175"/>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Index Allocation Map (IAM)</a:t>
            </a:r>
            <a:endParaRPr lang="en-US" dirty="0"/>
          </a:p>
        </p:txBody>
      </p:sp>
      <p:sp>
        <p:nvSpPr>
          <p:cNvPr id="3" name="Content Placeholder 2"/>
          <p:cNvSpPr>
            <a:spLocks noGrp="1"/>
          </p:cNvSpPr>
          <p:nvPr>
            <p:ph idx="1"/>
          </p:nvPr>
        </p:nvSpPr>
        <p:spPr/>
        <p:txBody>
          <a:bodyPr/>
          <a:lstStyle/>
          <a:p>
            <a:r>
              <a:rPr lang="en-US" dirty="0" smtClean="0"/>
              <a:t>Special internal page on a data file that tracks all extent allocations for tables, indexes, and partitions</a:t>
            </a:r>
          </a:p>
          <a:p>
            <a:r>
              <a:rPr lang="en-US" dirty="0" smtClean="0"/>
              <a:t>Basically, lets SQL Server know what extent belongs to what specific entity</a:t>
            </a:r>
          </a:p>
          <a:p>
            <a:r>
              <a:rPr lang="en-US" dirty="0" smtClean="0"/>
              <a:t>Covers a 4GB interval of data</a:t>
            </a:r>
          </a:p>
          <a:p>
            <a:endParaRPr lang="en-US" dirty="0"/>
          </a:p>
        </p:txBody>
      </p:sp>
    </p:spTree>
    <p:extLst>
      <p:ext uri="{BB962C8B-B14F-4D97-AF65-F5344CB8AC3E}">
        <p14:creationId xmlns:p14="http://schemas.microsoft.com/office/powerpoint/2010/main" val="158021537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heme/theme1.xml><?xml version="1.0" encoding="utf-8"?>
<a:theme xmlns:a="http://schemas.openxmlformats.org/drawingml/2006/main" name="Digital Blue Tunnel 16x9">
  <a:themeElements>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2.xml><?xml version="1.0" encoding="utf-8"?>
<a:theme xmlns:a="http://schemas.openxmlformats.org/drawingml/2006/main" name="Office Theme">
  <a:themeElements>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74228E6B-D70C-44BB-A81F-A245495F612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Business digital blue tunnel presentation (widescreen)</Template>
  <TotalTime>0</TotalTime>
  <Words>1605</Words>
  <Application>Microsoft Office PowerPoint</Application>
  <PresentationFormat>Custom</PresentationFormat>
  <Paragraphs>524</Paragraphs>
  <Slides>33</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33</vt:i4>
      </vt:variant>
    </vt:vector>
  </HeadingPairs>
  <TitlesOfParts>
    <vt:vector size="36" baseType="lpstr">
      <vt:lpstr>Arial</vt:lpstr>
      <vt:lpstr>Corbel</vt:lpstr>
      <vt:lpstr>Digital Blue Tunnel 16x9</vt:lpstr>
      <vt:lpstr>SQL Server Internals 101</vt:lpstr>
      <vt:lpstr>Agenda</vt:lpstr>
      <vt:lpstr>How Data is Stored and Organized: Pages, Extents, Allocation Bitmap Pages </vt:lpstr>
      <vt:lpstr>Pages</vt:lpstr>
      <vt:lpstr>Pages</vt:lpstr>
      <vt:lpstr>Extent</vt:lpstr>
      <vt:lpstr>Allocation Bitmap Pages</vt:lpstr>
      <vt:lpstr>PowerPoint Presentation</vt:lpstr>
      <vt:lpstr>Index Allocation Map (IAM)</vt:lpstr>
      <vt:lpstr>PowerPoint Presentation</vt:lpstr>
      <vt:lpstr>Does it sound Greek?</vt:lpstr>
      <vt:lpstr>The Query Lifecycle</vt:lpstr>
      <vt:lpstr>PowerPoint Presentation</vt:lpstr>
      <vt:lpstr>PowerPoint Presentation</vt:lpstr>
      <vt:lpstr>PowerPoint Presentation</vt:lpstr>
      <vt:lpstr>How the Infrastructure Works: Storage (HDD,SDD,RAID) &amp; Memory </vt:lpstr>
      <vt:lpstr>Magnetic Storage</vt:lpstr>
      <vt:lpstr>Magnetic Storage</vt:lpstr>
      <vt:lpstr>Allocation Units 64KB 1 Physical read per Extent</vt:lpstr>
      <vt:lpstr>Allocation Units 4KB 2 Physical Reads per Page</vt:lpstr>
      <vt:lpstr>SSD – NAND Flash</vt:lpstr>
      <vt:lpstr>RAID Basics</vt:lpstr>
      <vt:lpstr>SAN with RAID</vt:lpstr>
      <vt:lpstr>RAM</vt:lpstr>
      <vt:lpstr>What about compression?</vt:lpstr>
      <vt:lpstr>How pages are stored in RAM</vt:lpstr>
      <vt:lpstr>Speed Assessment </vt:lpstr>
      <vt:lpstr>Speed Assessment  (Price Estimates from March 2014)</vt:lpstr>
      <vt:lpstr>Picture worth 1000 MB? Pages per second on peak transfer</vt:lpstr>
      <vt:lpstr>Access Speed or Latency time</vt:lpstr>
      <vt:lpstr>Why does all this matter?</vt:lpstr>
      <vt:lpstr>PowerPoint Presentation</vt:lpstr>
      <vt:lpstr>Thank you!</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cp:lastModifiedBy/>
  <cp:revision>1</cp:revision>
  <dcterms:created xsi:type="dcterms:W3CDTF">2013-09-16T23:38:20Z</dcterms:created>
  <dcterms:modified xsi:type="dcterms:W3CDTF">2014-05-06T01:16:05Z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TC028952619991</vt:lpwstr>
  </property>
</Properties>
</file>